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3"/>
  </p:notesMasterIdLst>
  <p:handoutMasterIdLst>
    <p:handoutMasterId r:id="rId34"/>
  </p:handoutMasterIdLst>
  <p:sldIdLst>
    <p:sldId id="274" r:id="rId2"/>
    <p:sldId id="261" r:id="rId3"/>
    <p:sldId id="286" r:id="rId4"/>
    <p:sldId id="288" r:id="rId5"/>
    <p:sldId id="279" r:id="rId6"/>
    <p:sldId id="277" r:id="rId7"/>
    <p:sldId id="287" r:id="rId8"/>
    <p:sldId id="278" r:id="rId9"/>
    <p:sldId id="280" r:id="rId10"/>
    <p:sldId id="276" r:id="rId11"/>
    <p:sldId id="281" r:id="rId12"/>
    <p:sldId id="283" r:id="rId13"/>
    <p:sldId id="284" r:id="rId14"/>
    <p:sldId id="285" r:id="rId15"/>
    <p:sldId id="305"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88710" autoAdjust="0"/>
  </p:normalViewPr>
  <p:slideViewPr>
    <p:cSldViewPr>
      <p:cViewPr>
        <p:scale>
          <a:sx n="50" d="100"/>
          <a:sy n="50" d="100"/>
        </p:scale>
        <p:origin x="-1200" y="3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272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d\Desktop\FAST\Newheads.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Ed\Desktop\FAST\Newheads.xlsx"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458496424911"/>
          <c:y val="0.0334742202950277"/>
          <c:w val="0.853911004461638"/>
          <c:h val="0.889466090595535"/>
        </c:manualLayout>
      </c:layout>
      <c:barChart>
        <c:barDir val="col"/>
        <c:grouping val="stacked"/>
        <c:varyColors val="0"/>
        <c:ser>
          <c:idx val="0"/>
          <c:order val="0"/>
          <c:tx>
            <c:strRef>
              <c:f>Counts!$K$2</c:f>
              <c:strCache>
                <c:ptCount val="1"/>
                <c:pt idx="0">
                  <c:v>Established</c:v>
                </c:pt>
              </c:strCache>
            </c:strRef>
          </c:tx>
          <c:invertIfNegative val="0"/>
          <c:cat>
            <c:strRef>
              <c:f>Counts!$J$3:$J$8</c:f>
              <c:strCache>
                <c:ptCount val="6"/>
                <c:pt idx="0">
                  <c:v>Persons (600)</c:v>
                </c:pt>
                <c:pt idx="1">
                  <c:v>Corporates (610)</c:v>
                </c:pt>
                <c:pt idx="2">
                  <c:v>Conf. &amp; Meetings (611)</c:v>
                </c:pt>
                <c:pt idx="3">
                  <c:v>Titles (630)</c:v>
                </c:pt>
                <c:pt idx="4">
                  <c:v>Topicals (650)</c:v>
                </c:pt>
                <c:pt idx="5">
                  <c:v>Geographics (651)</c:v>
                </c:pt>
              </c:strCache>
            </c:strRef>
          </c:cat>
          <c:val>
            <c:numRef>
              <c:f>Counts!$K$3:$K$8</c:f>
              <c:numCache>
                <c:formatCode>#,##0.00</c:formatCode>
                <c:ptCount val="6"/>
                <c:pt idx="0">
                  <c:v>0.795539</c:v>
                </c:pt>
                <c:pt idx="1">
                  <c:v>0.331511000000001</c:v>
                </c:pt>
                <c:pt idx="2">
                  <c:v>0.005662</c:v>
                </c:pt>
                <c:pt idx="3">
                  <c:v>0.041615</c:v>
                </c:pt>
                <c:pt idx="4">
                  <c:v>0.306627</c:v>
                </c:pt>
                <c:pt idx="5">
                  <c:v>0.106007</c:v>
                </c:pt>
              </c:numCache>
            </c:numRef>
          </c:val>
        </c:ser>
        <c:ser>
          <c:idx val="1"/>
          <c:order val="1"/>
          <c:tx>
            <c:strRef>
              <c:f>Counts!$L$2</c:f>
              <c:strCache>
                <c:ptCount val="1"/>
                <c:pt idx="0">
                  <c:v>Unestablished</c:v>
                </c:pt>
              </c:strCache>
            </c:strRef>
          </c:tx>
          <c:invertIfNegative val="0"/>
          <c:cat>
            <c:strRef>
              <c:f>Counts!$J$3:$J$8</c:f>
              <c:strCache>
                <c:ptCount val="6"/>
                <c:pt idx="0">
                  <c:v>Persons (600)</c:v>
                </c:pt>
                <c:pt idx="1">
                  <c:v>Corporates (610)</c:v>
                </c:pt>
                <c:pt idx="2">
                  <c:v>Conf. &amp; Meetings (611)</c:v>
                </c:pt>
                <c:pt idx="3">
                  <c:v>Titles (630)</c:v>
                </c:pt>
                <c:pt idx="4">
                  <c:v>Topicals (650)</c:v>
                </c:pt>
                <c:pt idx="5">
                  <c:v>Geographics (651)</c:v>
                </c:pt>
              </c:strCache>
            </c:strRef>
          </c:cat>
          <c:val>
            <c:numRef>
              <c:f>Counts!$L$3:$L$8</c:f>
              <c:numCache>
                <c:formatCode>#,##0.00</c:formatCode>
                <c:ptCount val="6"/>
                <c:pt idx="0">
                  <c:v>3.720667</c:v>
                </c:pt>
                <c:pt idx="1">
                  <c:v>2.692842999999989</c:v>
                </c:pt>
                <c:pt idx="2">
                  <c:v>0.063253</c:v>
                </c:pt>
                <c:pt idx="3">
                  <c:v>0.265564</c:v>
                </c:pt>
                <c:pt idx="4">
                  <c:v>15.41248900000003</c:v>
                </c:pt>
                <c:pt idx="5">
                  <c:v>2.681874</c:v>
                </c:pt>
              </c:numCache>
            </c:numRef>
          </c:val>
        </c:ser>
        <c:dLbls>
          <c:showLegendKey val="0"/>
          <c:showVal val="0"/>
          <c:showCatName val="0"/>
          <c:showSerName val="0"/>
          <c:showPercent val="0"/>
          <c:showBubbleSize val="0"/>
        </c:dLbls>
        <c:gapWidth val="49"/>
        <c:overlap val="100"/>
        <c:axId val="-1961168584"/>
        <c:axId val="1838039320"/>
      </c:barChart>
      <c:catAx>
        <c:axId val="-1961168584"/>
        <c:scaling>
          <c:orientation val="minMax"/>
        </c:scaling>
        <c:delete val="0"/>
        <c:axPos val="b"/>
        <c:majorTickMark val="out"/>
        <c:minorTickMark val="none"/>
        <c:tickLblPos val="none"/>
        <c:txPr>
          <a:bodyPr/>
          <a:lstStyle/>
          <a:p>
            <a:pPr>
              <a:defRPr sz="1200" baseline="0"/>
            </a:pPr>
            <a:endParaRPr lang="en-US"/>
          </a:p>
        </c:txPr>
        <c:crossAx val="1838039320"/>
        <c:crosses val="autoZero"/>
        <c:auto val="1"/>
        <c:lblAlgn val="ctr"/>
        <c:lblOffset val="100"/>
        <c:noMultiLvlLbl val="0"/>
      </c:catAx>
      <c:valAx>
        <c:axId val="1838039320"/>
        <c:scaling>
          <c:orientation val="minMax"/>
          <c:max val="5.0"/>
        </c:scaling>
        <c:delete val="0"/>
        <c:axPos val="l"/>
        <c:majorGridlines/>
        <c:numFmt formatCode="#,##0" sourceLinked="0"/>
        <c:majorTickMark val="out"/>
        <c:minorTickMark val="none"/>
        <c:tickLblPos val="nextTo"/>
        <c:crossAx val="-1961168584"/>
        <c:crosses val="autoZero"/>
        <c:crossBetween val="between"/>
        <c:majorUnit val="1.0"/>
      </c:valAx>
    </c:plotArea>
    <c:legend>
      <c:legendPos val="r"/>
      <c:layout>
        <c:manualLayout>
          <c:xMode val="edge"/>
          <c:yMode val="edge"/>
          <c:x val="0.283662557823377"/>
          <c:y val="0.125305124632781"/>
          <c:w val="0.239319288449315"/>
          <c:h val="0.18941625835538"/>
        </c:manualLayout>
      </c:layout>
      <c:overlay val="0"/>
    </c:legend>
    <c:plotVisOnly val="1"/>
    <c:dispBlanksAs val="gap"/>
    <c:showDLblsOverMax val="0"/>
  </c:chart>
  <c:txPr>
    <a:bodyPr/>
    <a:lstStyle/>
    <a:p>
      <a:pPr>
        <a:defRPr sz="1600" baseline="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423582072282"/>
          <c:y val="0.042669990645633"/>
          <c:w val="0.793493128714913"/>
          <c:h val="0.837551426313926"/>
        </c:manualLayout>
      </c:layout>
      <c:barChart>
        <c:barDir val="col"/>
        <c:grouping val="clustered"/>
        <c:varyColors val="0"/>
        <c:ser>
          <c:idx val="0"/>
          <c:order val="0"/>
          <c:tx>
            <c:strRef>
              <c:f>'Figure 2 Data'!$B$1</c:f>
              <c:strCache>
                <c:ptCount val="1"/>
                <c:pt idx="0">
                  <c:v>FAST</c:v>
                </c:pt>
              </c:strCache>
            </c:strRef>
          </c:tx>
          <c:invertIfNegative val="0"/>
          <c:cat>
            <c:strRef>
              <c:f>'Figure 2 Data'!$A$2:$A$7</c:f>
              <c:strCache>
                <c:ptCount val="6"/>
                <c:pt idx="0">
                  <c:v>Persons (600)  </c:v>
                </c:pt>
                <c:pt idx="1">
                  <c:v>Corporates (610)</c:v>
                </c:pt>
                <c:pt idx="2">
                  <c:v>Conf. &amp; Meetings (611)</c:v>
                </c:pt>
                <c:pt idx="3">
                  <c:v>Titles (630)</c:v>
                </c:pt>
                <c:pt idx="4">
                  <c:v>Topicals (650)</c:v>
                </c:pt>
                <c:pt idx="5">
                  <c:v>Geographics (651)</c:v>
                </c:pt>
              </c:strCache>
            </c:strRef>
          </c:cat>
          <c:val>
            <c:numRef>
              <c:f>'Figure 2 Data'!$B$2:$B$7</c:f>
              <c:numCache>
                <c:formatCode>#,##0</c:formatCode>
                <c:ptCount val="6"/>
                <c:pt idx="0">
                  <c:v>704143.0</c:v>
                </c:pt>
                <c:pt idx="1">
                  <c:v>357625.0</c:v>
                </c:pt>
                <c:pt idx="2">
                  <c:v>11915.0</c:v>
                </c:pt>
                <c:pt idx="3">
                  <c:v>61633.0</c:v>
                </c:pt>
                <c:pt idx="4">
                  <c:v>392593.0</c:v>
                </c:pt>
                <c:pt idx="5">
                  <c:v>148722.0</c:v>
                </c:pt>
              </c:numCache>
            </c:numRef>
          </c:val>
        </c:ser>
        <c:ser>
          <c:idx val="1"/>
          <c:order val="1"/>
          <c:tx>
            <c:strRef>
              <c:f>'Figure 2 Data'!$C$1</c:f>
              <c:strCache>
                <c:ptCount val="1"/>
                <c:pt idx="0">
                  <c:v>LCSH</c:v>
                </c:pt>
              </c:strCache>
            </c:strRef>
          </c:tx>
          <c:invertIfNegative val="0"/>
          <c:cat>
            <c:strRef>
              <c:f>'Figure 2 Data'!$A$2:$A$7</c:f>
              <c:strCache>
                <c:ptCount val="6"/>
                <c:pt idx="0">
                  <c:v>Persons (600)  </c:v>
                </c:pt>
                <c:pt idx="1">
                  <c:v>Corporates (610)</c:v>
                </c:pt>
                <c:pt idx="2">
                  <c:v>Conf. &amp; Meetings (611)</c:v>
                </c:pt>
                <c:pt idx="3">
                  <c:v>Titles (630)</c:v>
                </c:pt>
                <c:pt idx="4">
                  <c:v>Topicals (650)</c:v>
                </c:pt>
                <c:pt idx="5">
                  <c:v>Geographics (651)</c:v>
                </c:pt>
              </c:strCache>
            </c:strRef>
          </c:cat>
          <c:val>
            <c:numRef>
              <c:f>'Figure 2 Data'!$C$2:$C$7</c:f>
              <c:numCache>
                <c:formatCode>#,##0</c:formatCode>
                <c:ptCount val="6"/>
                <c:pt idx="0">
                  <c:v>795539.0</c:v>
                </c:pt>
                <c:pt idx="1">
                  <c:v>331511.0</c:v>
                </c:pt>
                <c:pt idx="2">
                  <c:v>5662.0</c:v>
                </c:pt>
                <c:pt idx="3">
                  <c:v>41615.0</c:v>
                </c:pt>
                <c:pt idx="4">
                  <c:v>306627.0</c:v>
                </c:pt>
                <c:pt idx="5">
                  <c:v>106007.0</c:v>
                </c:pt>
              </c:numCache>
            </c:numRef>
          </c:val>
        </c:ser>
        <c:dLbls>
          <c:showLegendKey val="0"/>
          <c:showVal val="0"/>
          <c:showCatName val="0"/>
          <c:showSerName val="0"/>
          <c:showPercent val="0"/>
          <c:showBubbleSize val="0"/>
        </c:dLbls>
        <c:gapWidth val="48"/>
        <c:axId val="1857298936"/>
        <c:axId val="-1975006328"/>
      </c:barChart>
      <c:catAx>
        <c:axId val="1857298936"/>
        <c:scaling>
          <c:orientation val="minMax"/>
        </c:scaling>
        <c:delete val="0"/>
        <c:axPos val="b"/>
        <c:majorTickMark val="out"/>
        <c:minorTickMark val="none"/>
        <c:tickLblPos val="none"/>
        <c:txPr>
          <a:bodyPr rot="-5400000" vert="horz"/>
          <a:lstStyle/>
          <a:p>
            <a:pPr>
              <a:defRPr/>
            </a:pPr>
            <a:endParaRPr lang="en-US"/>
          </a:p>
        </c:txPr>
        <c:crossAx val="-1975006328"/>
        <c:crosses val="autoZero"/>
        <c:auto val="1"/>
        <c:lblAlgn val="ctr"/>
        <c:lblOffset val="100"/>
        <c:noMultiLvlLbl val="0"/>
      </c:catAx>
      <c:valAx>
        <c:axId val="-1975006328"/>
        <c:scaling>
          <c:orientation val="minMax"/>
          <c:max val="800000.0"/>
        </c:scaling>
        <c:delete val="0"/>
        <c:axPos val="l"/>
        <c:majorGridlines/>
        <c:numFmt formatCode="#,##0" sourceLinked="1"/>
        <c:majorTickMark val="out"/>
        <c:minorTickMark val="none"/>
        <c:tickLblPos val="nextTo"/>
        <c:txPr>
          <a:bodyPr/>
          <a:lstStyle/>
          <a:p>
            <a:pPr>
              <a:defRPr sz="1400"/>
            </a:pPr>
            <a:endParaRPr lang="en-US"/>
          </a:p>
        </c:txPr>
        <c:crossAx val="1857298936"/>
        <c:crosses val="autoZero"/>
        <c:crossBetween val="between"/>
        <c:majorUnit val="200000.0"/>
      </c:valAx>
    </c:plotArea>
    <c:legend>
      <c:legendPos val="r"/>
      <c:layout>
        <c:manualLayout>
          <c:xMode val="edge"/>
          <c:yMode val="edge"/>
          <c:x val="0.701547747551747"/>
          <c:y val="0.063769278840145"/>
          <c:w val="0.145865878739105"/>
          <c:h val="0.196347956505437"/>
        </c:manualLayout>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0.02202</cdr:x>
      <cdr:y>0.4334</cdr:y>
    </cdr:from>
    <cdr:to>
      <cdr:x>0.16107</cdr:x>
      <cdr:y>0.67197</cdr:y>
    </cdr:to>
    <cdr:sp macro="" textlink="">
      <cdr:nvSpPr>
        <cdr:cNvPr id="2" name="TextBox 1"/>
        <cdr:cNvSpPr txBox="1"/>
      </cdr:nvSpPr>
      <cdr:spPr>
        <a:xfrm xmlns:a="http://schemas.openxmlformats.org/drawingml/2006/main">
          <a:off x="144780" y="16611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0.0139</cdr:x>
      <cdr:y>0.21869</cdr:y>
    </cdr:from>
    <cdr:to>
      <cdr:x>0.08285</cdr:x>
      <cdr:y>0.74751</cdr:y>
    </cdr:to>
    <cdr:sp macro="" textlink="">
      <cdr:nvSpPr>
        <cdr:cNvPr id="3" name="TextBox 2"/>
        <cdr:cNvSpPr txBox="1"/>
      </cdr:nvSpPr>
      <cdr:spPr>
        <a:xfrm xmlns:a="http://schemas.openxmlformats.org/drawingml/2006/main" rot="16200000">
          <a:off x="-695325" y="1624965"/>
          <a:ext cx="2026920" cy="4533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a:t>No. of Headings (Millions)</a:t>
          </a:r>
        </a:p>
      </cdr:txBody>
    </cdr:sp>
  </cdr:relSizeAnchor>
  <cdr:relSizeAnchor xmlns:cdr="http://schemas.openxmlformats.org/drawingml/2006/chartDrawing">
    <cdr:from>
      <cdr:x>0.71958</cdr:x>
      <cdr:y>0.05368</cdr:y>
    </cdr:from>
    <cdr:to>
      <cdr:x>0.78911</cdr:x>
      <cdr:y>0.12922</cdr:y>
    </cdr:to>
    <cdr:sp macro="" textlink="">
      <cdr:nvSpPr>
        <cdr:cNvPr id="4" name="TextBox 3"/>
        <cdr:cNvSpPr txBox="1"/>
      </cdr:nvSpPr>
      <cdr:spPr>
        <a:xfrm xmlns:a="http://schemas.openxmlformats.org/drawingml/2006/main">
          <a:off x="4732020" y="205740"/>
          <a:ext cx="457200" cy="2895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aseline="0">
              <a:solidFill>
                <a:schemeClr val="bg1"/>
              </a:solidFill>
            </a:rPr>
            <a:t>15.7</a:t>
          </a:r>
        </a:p>
      </cdr:txBody>
    </cdr:sp>
  </cdr:relSizeAnchor>
  <cdr:relSizeAnchor xmlns:cdr="http://schemas.openxmlformats.org/drawingml/2006/chartDrawing">
    <cdr:from>
      <cdr:x>0.15643</cdr:x>
      <cdr:y>0.68588</cdr:y>
    </cdr:from>
    <cdr:to>
      <cdr:x>0.219</cdr:x>
      <cdr:y>0.92445</cdr:y>
    </cdr:to>
    <cdr:sp macro="" textlink="">
      <cdr:nvSpPr>
        <cdr:cNvPr id="5" name="TextBox 4"/>
        <cdr:cNvSpPr txBox="1"/>
      </cdr:nvSpPr>
      <cdr:spPr>
        <a:xfrm xmlns:a="http://schemas.openxmlformats.org/drawingml/2006/main" rot="16200000">
          <a:off x="777240" y="2880360"/>
          <a:ext cx="914400" cy="4114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a:solidFill>
                <a:schemeClr val="bg1"/>
              </a:solidFill>
            </a:rPr>
            <a:t>Persons (600)</a:t>
          </a:r>
        </a:p>
      </cdr:txBody>
    </cdr:sp>
  </cdr:relSizeAnchor>
  <cdr:relSizeAnchor xmlns:cdr="http://schemas.openxmlformats.org/drawingml/2006/chartDrawing">
    <cdr:from>
      <cdr:x>0.27083</cdr:x>
      <cdr:y>0.68421</cdr:y>
    </cdr:from>
    <cdr:to>
      <cdr:x>0.40988</cdr:x>
      <cdr:y>0.92278</cdr:y>
    </cdr:to>
    <cdr:sp macro="" textlink="">
      <cdr:nvSpPr>
        <cdr:cNvPr id="6" name="TextBox 5"/>
        <cdr:cNvSpPr txBox="1"/>
      </cdr:nvSpPr>
      <cdr:spPr>
        <a:xfrm xmlns:a="http://schemas.openxmlformats.org/drawingml/2006/main">
          <a:off x="1981200" y="2971800"/>
          <a:ext cx="1017178" cy="10362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0.29548</cdr:x>
      <cdr:y>0.68191</cdr:y>
    </cdr:from>
    <cdr:to>
      <cdr:x>0.35805</cdr:x>
      <cdr:y>0.92048</cdr:y>
    </cdr:to>
    <cdr:sp macro="" textlink="">
      <cdr:nvSpPr>
        <cdr:cNvPr id="8" name="TextBox 7"/>
        <cdr:cNvSpPr txBox="1"/>
      </cdr:nvSpPr>
      <cdr:spPr>
        <a:xfrm xmlns:a="http://schemas.openxmlformats.org/drawingml/2006/main" rot="16200000">
          <a:off x="1691640" y="2865120"/>
          <a:ext cx="914400" cy="4114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a:solidFill>
                <a:schemeClr val="bg1"/>
              </a:solidFill>
            </a:rPr>
            <a:t>Corporates (610)</a:t>
          </a:r>
        </a:p>
      </cdr:txBody>
    </cdr:sp>
  </cdr:relSizeAnchor>
  <cdr:relSizeAnchor xmlns:cdr="http://schemas.openxmlformats.org/drawingml/2006/chartDrawing">
    <cdr:from>
      <cdr:x>0.44032</cdr:x>
      <cdr:y>0.57058</cdr:y>
    </cdr:from>
    <cdr:to>
      <cdr:x>0.5029</cdr:x>
      <cdr:y>0.90855</cdr:y>
    </cdr:to>
    <cdr:sp macro="" textlink="">
      <cdr:nvSpPr>
        <cdr:cNvPr id="9" name="TextBox 8"/>
        <cdr:cNvSpPr txBox="1"/>
      </cdr:nvSpPr>
      <cdr:spPr>
        <a:xfrm xmlns:a="http://schemas.openxmlformats.org/drawingml/2006/main" rot="16200000">
          <a:off x="2453640" y="2628900"/>
          <a:ext cx="1295400" cy="4114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a:solidFill>
                <a:sysClr val="windowText" lastClr="000000"/>
              </a:solidFill>
            </a:rPr>
            <a:t>Conf. &amp; Meetings (611)</a:t>
          </a:r>
        </a:p>
      </cdr:txBody>
    </cdr:sp>
  </cdr:relSizeAnchor>
  <cdr:relSizeAnchor xmlns:cdr="http://schemas.openxmlformats.org/drawingml/2006/chartDrawing">
    <cdr:from>
      <cdr:x>0.58169</cdr:x>
      <cdr:y>0.48907</cdr:y>
    </cdr:from>
    <cdr:to>
      <cdr:x>0.64426</cdr:x>
      <cdr:y>0.8668</cdr:y>
    </cdr:to>
    <cdr:sp macro="" textlink="">
      <cdr:nvSpPr>
        <cdr:cNvPr id="10" name="TextBox 9"/>
        <cdr:cNvSpPr txBox="1"/>
      </cdr:nvSpPr>
      <cdr:spPr>
        <a:xfrm xmlns:a="http://schemas.openxmlformats.org/drawingml/2006/main" rot="16200000">
          <a:off x="3307080" y="2392680"/>
          <a:ext cx="1447800" cy="4114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a:solidFill>
                <a:sysClr val="windowText" lastClr="000000"/>
              </a:solidFill>
            </a:rPr>
            <a:t>Titles (630)</a:t>
          </a:r>
        </a:p>
      </cdr:txBody>
    </cdr:sp>
  </cdr:relSizeAnchor>
  <cdr:relSizeAnchor xmlns:cdr="http://schemas.openxmlformats.org/drawingml/2006/chartDrawing">
    <cdr:from>
      <cdr:x>0.72654</cdr:x>
      <cdr:y>0.6839</cdr:y>
    </cdr:from>
    <cdr:to>
      <cdr:x>0.78911</cdr:x>
      <cdr:y>0.92247</cdr:y>
    </cdr:to>
    <cdr:sp macro="" textlink="">
      <cdr:nvSpPr>
        <cdr:cNvPr id="11" name="TextBox 10"/>
        <cdr:cNvSpPr txBox="1"/>
      </cdr:nvSpPr>
      <cdr:spPr>
        <a:xfrm xmlns:a="http://schemas.openxmlformats.org/drawingml/2006/main" rot="16200000">
          <a:off x="4526280" y="2872740"/>
          <a:ext cx="914400" cy="4114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a:solidFill>
                <a:schemeClr val="bg1"/>
              </a:solidFill>
            </a:rPr>
            <a:t>Topicals (650)</a:t>
          </a:r>
        </a:p>
      </cdr:txBody>
    </cdr:sp>
  </cdr:relSizeAnchor>
  <cdr:relSizeAnchor xmlns:cdr="http://schemas.openxmlformats.org/drawingml/2006/chartDrawing">
    <cdr:from>
      <cdr:x>0.86674</cdr:x>
      <cdr:y>0.67992</cdr:y>
    </cdr:from>
    <cdr:to>
      <cdr:x>0.92932</cdr:x>
      <cdr:y>0.91849</cdr:y>
    </cdr:to>
    <cdr:sp macro="" textlink="">
      <cdr:nvSpPr>
        <cdr:cNvPr id="12" name="TextBox 11"/>
        <cdr:cNvSpPr txBox="1"/>
      </cdr:nvSpPr>
      <cdr:spPr>
        <a:xfrm xmlns:a="http://schemas.openxmlformats.org/drawingml/2006/main" rot="16200000">
          <a:off x="5448300" y="2857500"/>
          <a:ext cx="914400" cy="4114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a:solidFill>
                <a:schemeClr val="bg1"/>
              </a:solidFill>
            </a:rPr>
            <a:t>Geographics (651)</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0.29704</cdr:y>
    </cdr:from>
    <cdr:to>
      <cdr:x>0.0486</cdr:x>
      <cdr:y>0.73129</cdr:y>
    </cdr:to>
    <cdr:sp macro="" textlink="">
      <cdr:nvSpPr>
        <cdr:cNvPr id="2" name="TextBox 1"/>
        <cdr:cNvSpPr txBox="1"/>
      </cdr:nvSpPr>
      <cdr:spPr>
        <a:xfrm xmlns:a="http://schemas.openxmlformats.org/drawingml/2006/main" rot="16200000">
          <a:off x="-694390" y="1882685"/>
          <a:ext cx="1737241" cy="3484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a:t>No.</a:t>
          </a:r>
          <a:r>
            <a:rPr lang="en-US" sz="1400" baseline="0"/>
            <a:t> of Established Headings</a:t>
          </a:r>
          <a:endParaRPr lang="en-US" sz="1400"/>
        </a:p>
      </cdr:txBody>
    </cdr:sp>
  </cdr:relSizeAnchor>
  <cdr:relSizeAnchor xmlns:cdr="http://schemas.openxmlformats.org/drawingml/2006/chartDrawing">
    <cdr:from>
      <cdr:x>0.16232</cdr:x>
      <cdr:y>0.26817</cdr:y>
    </cdr:from>
    <cdr:to>
      <cdr:x>0.28257</cdr:x>
      <cdr:y>0.47578</cdr:y>
    </cdr:to>
    <cdr:sp macro="" textlink="">
      <cdr:nvSpPr>
        <cdr:cNvPr id="3" name="TextBox 2"/>
        <cdr:cNvSpPr txBox="1"/>
      </cdr:nvSpPr>
      <cdr:spPr>
        <a:xfrm xmlns:a="http://schemas.openxmlformats.org/drawingml/2006/main">
          <a:off x="1234440" y="11811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0.15303</cdr:x>
      <cdr:y>0.24</cdr:y>
    </cdr:from>
    <cdr:to>
      <cdr:x>0.28055</cdr:x>
      <cdr:y>0.46857</cdr:y>
    </cdr:to>
    <cdr:sp macro="" textlink="">
      <cdr:nvSpPr>
        <cdr:cNvPr id="4" name="TextBox 3"/>
        <cdr:cNvSpPr txBox="1"/>
      </cdr:nvSpPr>
      <cdr:spPr>
        <a:xfrm xmlns:a="http://schemas.openxmlformats.org/drawingml/2006/main">
          <a:off x="1097280" y="96012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n-US" sz="1100" b="0" i="0" baseline="0">
            <a:latin typeface="+mn-lt"/>
            <a:ea typeface="+mn-ea"/>
            <a:cs typeface="+mn-cs"/>
          </a:endParaRPr>
        </a:p>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588CA0-556C-48FF-86E2-FF35850D4988}" type="datetimeFigureOut">
              <a:rPr lang="en-US" smtClean="0"/>
              <a:pPr/>
              <a:t>11/10/13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D6B667-2232-4724-A11E-410F123D3A13}" type="slidenum">
              <a:rPr lang="en-US" smtClean="0"/>
              <a:pPr/>
              <a:t>‹#›</a:t>
            </a:fld>
            <a:endParaRPr lang="en-US"/>
          </a:p>
        </p:txBody>
      </p:sp>
    </p:spTree>
    <p:extLst>
      <p:ext uri="{BB962C8B-B14F-4D97-AF65-F5344CB8AC3E}">
        <p14:creationId xmlns:p14="http://schemas.microsoft.com/office/powerpoint/2010/main" val="548654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8C6BD-D8CF-43CE-9A0D-DA4E77A4F016}" type="datetimeFigureOut">
              <a:rPr lang="en-US" smtClean="0"/>
              <a:pPr/>
              <a:t>11/10/13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E8577-7E78-41DF-96AC-A776B0057BBB}" type="slidenum">
              <a:rPr lang="en-US" smtClean="0"/>
              <a:pPr/>
              <a:t>‹#›</a:t>
            </a:fld>
            <a:endParaRPr lang="en-US"/>
          </a:p>
        </p:txBody>
      </p:sp>
    </p:spTree>
    <p:extLst>
      <p:ext uri="{BB962C8B-B14F-4D97-AF65-F5344CB8AC3E}">
        <p14:creationId xmlns:p14="http://schemas.microsoft.com/office/powerpoint/2010/main" val="3639995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Virtually</a:t>
            </a:r>
            <a:r>
              <a:rPr lang="en-US" baseline="0" dirty="0" smtClean="0"/>
              <a:t> all major subject categorization schema (LCC, DDC, LCSH. etc.) date back to the 1900s and were designed for card catalogs—not computer and certainly not to function as linked data.</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NOCO normalization rules were used determine uniqueness;  i.e. differences in spacing, capitalization,  and diacritics were ignored.</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22338"/>
            <a:fld id="{824E8E45-3B56-4207-894C-068822D78CD1}" type="slidenum">
              <a:rPr lang="en-US" smtClean="0"/>
              <a:pPr defTabSz="922338"/>
              <a:t>14</a:t>
            </a:fld>
            <a:endParaRPr lang="en-US" smtClean="0"/>
          </a:p>
        </p:txBody>
      </p:sp>
      <p:sp>
        <p:nvSpPr>
          <p:cNvPr id="71683" name="Rectangle 2"/>
          <p:cNvSpPr>
            <a:spLocks noGrp="1" noRot="1" noChangeAspect="1" noChangeArrowheads="1" noTextEdit="1"/>
          </p:cNvSpPr>
          <p:nvPr>
            <p:ph type="sldImg"/>
          </p:nvPr>
        </p:nvSpPr>
        <p:spPr>
          <a:xfrm>
            <a:off x="1133475" y="676275"/>
            <a:ext cx="4597400" cy="3448050"/>
          </a:xfrm>
          <a:ln/>
        </p:spPr>
      </p:sp>
      <p:sp>
        <p:nvSpPr>
          <p:cNvPr id="71684" name="Rectangle 3"/>
          <p:cNvSpPr>
            <a:spLocks noGrp="1" noChangeArrowheads="1"/>
          </p:cNvSpPr>
          <p:nvPr>
            <p:ph type="body" idx="1"/>
          </p:nvPr>
        </p:nvSpPr>
        <p:spPr>
          <a:xfrm>
            <a:off x="896939" y="4348710"/>
            <a:ext cx="5068887" cy="1499016"/>
          </a:xfrm>
          <a:noFill/>
          <a:ln/>
        </p:spPr>
        <p:txBody>
          <a:bodyPr/>
          <a:lstStyle/>
          <a:p>
            <a:r>
              <a:rPr lang="en-US" sz="2000" dirty="0" smtClean="0"/>
              <a:t>There</a:t>
            </a:r>
            <a:r>
              <a:rPr lang="en-US" sz="2000" baseline="0" dirty="0" smtClean="0"/>
              <a:t> are approximately the same number of </a:t>
            </a:r>
            <a:r>
              <a:rPr lang="en-US" sz="2000" i="1" baseline="0" dirty="0" smtClean="0"/>
              <a:t>subject </a:t>
            </a:r>
            <a:r>
              <a:rPr lang="en-US" sz="2000" i="0" baseline="0" dirty="0" smtClean="0"/>
              <a:t>authorities</a:t>
            </a:r>
            <a:r>
              <a:rPr lang="en-US" sz="2000" i="1" baseline="0" dirty="0" smtClean="0"/>
              <a:t> </a:t>
            </a:r>
            <a:r>
              <a:rPr lang="en-US" sz="2000" baseline="0" dirty="0" smtClean="0"/>
              <a:t>but all FAST headings (except </a:t>
            </a:r>
            <a:r>
              <a:rPr lang="en-US" sz="2000" baseline="0" dirty="0" err="1" smtClean="0"/>
              <a:t>c</a:t>
            </a:r>
            <a:r>
              <a:rPr lang="en-US" sz="2000" dirty="0" err="1" smtClean="0"/>
              <a:t>hronologicals</a:t>
            </a:r>
            <a:r>
              <a:rPr lang="en-US" sz="2000" dirty="0" smtClean="0"/>
              <a:t>) are established and linkable vs. less than 6% of LCSH headings.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16</a:t>
            </a:fld>
            <a:endParaRPr lang="en-US"/>
          </a:p>
        </p:txBody>
      </p:sp>
    </p:spTree>
    <p:extLst>
      <p:ext uri="{BB962C8B-B14F-4D97-AF65-F5344CB8AC3E}">
        <p14:creationId xmlns:p14="http://schemas.microsoft.com/office/powerpoint/2010/main" val="243480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1E8577-7E78-41DF-96AC-A776B0057BBB}" type="slidenum">
              <a:rPr lang="en-US" smtClean="0"/>
              <a:pPr/>
              <a:t>17</a:t>
            </a:fld>
            <a:endParaRPr lang="en-US"/>
          </a:p>
        </p:txBody>
      </p:sp>
    </p:spTree>
    <p:extLst>
      <p:ext uri="{BB962C8B-B14F-4D97-AF65-F5344CB8AC3E}">
        <p14:creationId xmlns:p14="http://schemas.microsoft.com/office/powerpoint/2010/main" val="1767053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1E8577-7E78-41DF-96AC-A776B0057BBB}" type="slidenum">
              <a:rPr lang="en-US" smtClean="0"/>
              <a:pPr/>
              <a:t>19</a:t>
            </a:fld>
            <a:endParaRPr lang="en-US"/>
          </a:p>
        </p:txBody>
      </p:sp>
    </p:spTree>
    <p:extLst>
      <p:ext uri="{BB962C8B-B14F-4D97-AF65-F5344CB8AC3E}">
        <p14:creationId xmlns:p14="http://schemas.microsoft.com/office/powerpoint/2010/main" val="2659312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1E8577-7E78-41DF-96AC-A776B0057BBB}" type="slidenum">
              <a:rPr lang="en-US" smtClean="0"/>
              <a:pPr/>
              <a:t>20</a:t>
            </a:fld>
            <a:endParaRPr lang="en-US"/>
          </a:p>
        </p:txBody>
      </p:sp>
    </p:spTree>
    <p:extLst>
      <p:ext uri="{BB962C8B-B14F-4D97-AF65-F5344CB8AC3E}">
        <p14:creationId xmlns:p14="http://schemas.microsoft.com/office/powerpoint/2010/main" val="851292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1E8577-7E78-41DF-96AC-A776B0057BBB}" type="slidenum">
              <a:rPr lang="en-US" smtClean="0"/>
              <a:pPr/>
              <a:t>26</a:t>
            </a:fld>
            <a:endParaRPr lang="en-US"/>
          </a:p>
        </p:txBody>
      </p:sp>
    </p:spTree>
    <p:extLst>
      <p:ext uri="{BB962C8B-B14F-4D97-AF65-F5344CB8AC3E}">
        <p14:creationId xmlns:p14="http://schemas.microsoft.com/office/powerpoint/2010/main" val="2914867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1E8577-7E78-41DF-96AC-A776B0057BBB}" type="slidenum">
              <a:rPr lang="en-US" smtClean="0"/>
              <a:pPr/>
              <a:t>28</a:t>
            </a:fld>
            <a:endParaRPr lang="en-US"/>
          </a:p>
        </p:txBody>
      </p:sp>
    </p:spTree>
    <p:extLst>
      <p:ext uri="{BB962C8B-B14F-4D97-AF65-F5344CB8AC3E}">
        <p14:creationId xmlns:p14="http://schemas.microsoft.com/office/powerpoint/2010/main" val="3514335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1E8577-7E78-41DF-96AC-A776B0057BBB}" type="slidenum">
              <a:rPr lang="en-US" smtClean="0"/>
              <a:pPr/>
              <a:t>30</a:t>
            </a:fld>
            <a:endParaRPr lang="en-US"/>
          </a:p>
        </p:txBody>
      </p:sp>
    </p:spTree>
    <p:extLst>
      <p:ext uri="{BB962C8B-B14F-4D97-AF65-F5344CB8AC3E}">
        <p14:creationId xmlns:p14="http://schemas.microsoft.com/office/powerpoint/2010/main" val="3550784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22338"/>
            <a:fld id="{824E8E45-3B56-4207-894C-068822D78CD1}" type="slidenum">
              <a:rPr lang="en-US" smtClean="0"/>
              <a:pPr defTabSz="922338"/>
              <a:t>3</a:t>
            </a:fld>
            <a:endParaRPr lang="en-US" smtClean="0"/>
          </a:p>
        </p:txBody>
      </p:sp>
      <p:sp>
        <p:nvSpPr>
          <p:cNvPr id="71683" name="Rectangle 2"/>
          <p:cNvSpPr>
            <a:spLocks noGrp="1" noRot="1" noChangeAspect="1" noChangeArrowheads="1" noTextEdit="1"/>
          </p:cNvSpPr>
          <p:nvPr>
            <p:ph type="sldImg"/>
          </p:nvPr>
        </p:nvSpPr>
        <p:spPr>
          <a:xfrm>
            <a:off x="1133475" y="676275"/>
            <a:ext cx="4597400" cy="3448050"/>
          </a:xfrm>
          <a:ln/>
        </p:spPr>
      </p:sp>
      <p:sp>
        <p:nvSpPr>
          <p:cNvPr id="71684" name="Rectangle 3"/>
          <p:cNvSpPr>
            <a:spLocks noGrp="1" noChangeArrowheads="1"/>
          </p:cNvSpPr>
          <p:nvPr>
            <p:ph type="body" idx="1"/>
          </p:nvPr>
        </p:nvSpPr>
        <p:spPr>
          <a:xfrm>
            <a:off x="896939" y="4348710"/>
            <a:ext cx="5068887" cy="1499016"/>
          </a:xfrm>
          <a:noFill/>
          <a:ln/>
        </p:spPr>
        <p:txBody>
          <a:bodyPr/>
          <a:lstStyle/>
          <a:p>
            <a:r>
              <a:rPr lang="en-US" sz="2000" smtClean="0"/>
              <a:t>The two schemas considered for adoption were LCSH and Sears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discussing authorities,</a:t>
            </a:r>
            <a:r>
              <a:rPr lang="en-US" baseline="0" dirty="0" smtClean="0"/>
              <a:t> we need to consider two types of links; those that link to the authority and those that are linked to from the authority.  Authority records are typically linked to from bibliographic records but often link to other related objects;  </a:t>
            </a:r>
            <a:r>
              <a:rPr lang="en-US" baseline="0" dirty="0" err="1" smtClean="0"/>
              <a:t>Geonames</a:t>
            </a:r>
            <a:r>
              <a:rPr lang="en-US" baseline="0" dirty="0" smtClean="0"/>
              <a:t>, </a:t>
            </a:r>
            <a:r>
              <a:rPr lang="en-US" sz="1200" dirty="0" err="1" smtClean="0"/>
              <a:t>Dbpedia</a:t>
            </a:r>
            <a:r>
              <a:rPr lang="en-US" sz="1200" dirty="0" smtClean="0"/>
              <a:t>,</a:t>
            </a:r>
            <a:r>
              <a:rPr lang="en-US" sz="1200" baseline="0" dirty="0" smtClean="0"/>
              <a:t> VIAF, etc.)  My talk focuses on what is required for a schema to be linked to.  Jeff will review the links from as well as providing more details on the structure of the links.</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bibliographic can either (1) embed the heading</a:t>
            </a:r>
            <a:r>
              <a:rPr lang="en-US" baseline="0" dirty="0" smtClean="0"/>
              <a:t> from the authority into bibliographic record, (2)  link to the authority record, or (3) embed the heading and link to the authority.  The prevailing view is that for bibliographic data, we will transition from embedding to linking but currently embedding is the norm and is likely to remain so for some time.   </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dirty="0" err="1" smtClean="0"/>
              <a:t>Svenonius</a:t>
            </a:r>
            <a:r>
              <a:rPr lang="en-US" dirty="0" smtClean="0"/>
              <a:t> states that a language is enumerative if “all expressions in it that can be used for indexing or searching are listed in the vocabulary tool such as a thesaurus” and that all of its “expressions are editorially established—that is, established by the designer of the language rather than by the indexers who apply it.” LCSH</a:t>
            </a:r>
            <a:r>
              <a:rPr lang="en-US" baseline="0" dirty="0" smtClean="0"/>
              <a:t> is synthetic based schema; FAST is enumerative.</a:t>
            </a:r>
            <a:endParaRPr lang="en-US" dirty="0" smtClean="0"/>
          </a:p>
        </p:txBody>
      </p:sp>
      <p:sp>
        <p:nvSpPr>
          <p:cNvPr id="64516" name="Slide Number Placeholder 3"/>
          <p:cNvSpPr>
            <a:spLocks noGrp="1"/>
          </p:cNvSpPr>
          <p:nvPr>
            <p:ph type="sldNum" sz="quarter" idx="5"/>
          </p:nvPr>
        </p:nvSpPr>
        <p:spPr>
          <a:noFill/>
        </p:spPr>
        <p:txBody>
          <a:bodyPr/>
          <a:lstStyle/>
          <a:p>
            <a:pPr defTabSz="922338"/>
            <a:fld id="{BCC666CC-4B00-4C9E-AC7A-9B777C733FC9}" type="slidenum">
              <a:rPr lang="en-US" smtClean="0"/>
              <a:pPr defTabSz="922338"/>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compatibility</a:t>
            </a:r>
            <a:r>
              <a:rPr lang="en-US" baseline="0" dirty="0" smtClean="0"/>
              <a:t> with existing systems, for the immediate future, we will need to embed AND link.</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linking to the authority, in</a:t>
            </a:r>
            <a:r>
              <a:rPr lang="en-US" baseline="0" dirty="0" smtClean="0"/>
              <a:t> addition to obtaining the established form of the heading (even if it has changed) but an extensive set of the related information; geographic coordinates, classification, cross-references, links to other sources, etc.</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t>
            </a:r>
            <a:r>
              <a:rPr lang="en-US" baseline="0" dirty="0" smtClean="0"/>
              <a:t> simple link is possible for multiples;  established headings that authorize multiple headings base on a pattern.  Frequently, LCSH headings are </a:t>
            </a:r>
            <a:r>
              <a:rPr lang="en-US" b="0" i="1" baseline="0" dirty="0" smtClean="0"/>
              <a:t>build</a:t>
            </a:r>
            <a:r>
              <a:rPr lang="en-US" baseline="0" dirty="0" smtClean="0"/>
              <a:t>  by combining several authority records.  LCSH headings exist that combine at least five authorities.</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LCSH, </a:t>
            </a:r>
            <a:r>
              <a:rPr lang="en-US" i="1" baseline="0" dirty="0" smtClean="0"/>
              <a:t>Subjects</a:t>
            </a:r>
            <a:r>
              <a:rPr lang="en-US" baseline="0" dirty="0" smtClean="0"/>
              <a:t>  includes name authorities that have been used as subjects.</a:t>
            </a:r>
            <a:endParaRPr lang="en-US" dirty="0" smtClean="0"/>
          </a:p>
        </p:txBody>
      </p:sp>
      <p:sp>
        <p:nvSpPr>
          <p:cNvPr id="4" name="Slide Number Placeholder 3"/>
          <p:cNvSpPr>
            <a:spLocks noGrp="1"/>
          </p:cNvSpPr>
          <p:nvPr>
            <p:ph type="sldNum" sz="quarter" idx="10"/>
          </p:nvPr>
        </p:nvSpPr>
        <p:spPr/>
        <p:txBody>
          <a:bodyPr/>
          <a:lstStyle/>
          <a:p>
            <a:fld id="{931E8577-7E78-41DF-96AC-A776B0057BBB}"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creativecommons.org/licenses/by/3.0/" TargetMode="External"/><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creativecommons.org/licenses/by/3.0/" TargetMode="External"/><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Color Log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6" name="Text Placeholder 15"/>
          <p:cNvSpPr>
            <a:spLocks noGrp="1"/>
          </p:cNvSpPr>
          <p:nvPr>
            <p:ph type="body" sz="quarter" idx="13" hasCustomPrompt="1"/>
          </p:nvPr>
        </p:nvSpPr>
        <p:spPr>
          <a:xfrm>
            <a:off x="914400" y="4419600"/>
            <a:ext cx="4343400" cy="381000"/>
          </a:xfrm>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Content Box Color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Content Box Grey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8484"/>
            <a:ext cx="1676400" cy="34627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Color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Gre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8484"/>
            <a:ext cx="1676400" cy="34627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Color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a:p>
        </p:txBody>
      </p:sp>
      <p:pic>
        <p:nvPicPr>
          <p:cNvPr id="8" name="Picture 7"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Gre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8484"/>
            <a:ext cx="1676400" cy="346274"/>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Dark">
    <p:bg>
      <p:bgPr>
        <a:solidFill>
          <a:srgbClr val="646464"/>
        </a:solidFill>
        <a:effectLst/>
      </p:bgPr>
    </p:bg>
    <p:spTree>
      <p:nvGrpSpPr>
        <p:cNvPr id="1" name=""/>
        <p:cNvGrpSpPr/>
        <p:nvPr/>
      </p:nvGrpSpPr>
      <p:grpSpPr>
        <a:xfrm>
          <a:off x="0" y="0"/>
          <a:ext cx="0" cy="0"/>
          <a:chOff x="0" y="0"/>
          <a:chExt cx="0" cy="0"/>
        </a:xfrm>
      </p:grpSpPr>
      <p:pic>
        <p:nvPicPr>
          <p:cNvPr id="6" name="Picture 5"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pic>
        <p:nvPicPr>
          <p:cNvPr id="13" name="Picture 1" descr="image003"/>
          <p:cNvPicPr>
            <a:picLocks noChangeAspect="1" noChangeArrowheads="1"/>
          </p:cNvPicPr>
          <p:nvPr userDrawn="1"/>
        </p:nvPicPr>
        <p:blipFill>
          <a:blip r:embed="rId3" cstate="print"/>
          <a:srcRect/>
          <a:stretch>
            <a:fillRect/>
          </a:stretch>
        </p:blipFill>
        <p:spPr bwMode="auto">
          <a:xfrm>
            <a:off x="7239000" y="6324600"/>
            <a:ext cx="1310640" cy="457200"/>
          </a:xfrm>
          <a:prstGeom prst="rect">
            <a:avLst/>
          </a:prstGeom>
          <a:noFill/>
          <a:ln w="9525">
            <a:noFill/>
            <a:miter lim="800000"/>
            <a:headEnd/>
            <a:tailEnd/>
          </a:ln>
        </p:spPr>
      </p:pic>
      <p:sp>
        <p:nvSpPr>
          <p:cNvPr id="14" name="TextBox 13"/>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©2013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4"/>
              </a:rPr>
              <a:t>http</a:t>
            </a:r>
            <a:r>
              <a:rPr lang="en-US" sz="800" u="sng" kern="1200" dirty="0" smtClean="0">
                <a:solidFill>
                  <a:schemeClr val="bg1"/>
                </a:solidFill>
                <a:latin typeface="Open Sans" charset="0"/>
                <a:ea typeface="Open Sans" charset="0"/>
                <a:cs typeface="Open Sans" charset="0"/>
                <a:hlinkClick r:id="rId4"/>
              </a:rPr>
              <a:t>://</a:t>
            </a:r>
            <a:r>
              <a:rPr lang="en-US" sz="800" u="sng" kern="1200" dirty="0" smtClean="0">
                <a:solidFill>
                  <a:schemeClr val="tx1"/>
                </a:solidFill>
                <a:latin typeface="Open Sans" charset="0"/>
                <a:ea typeface="Open Sans" charset="0"/>
                <a:cs typeface="Open Sans" charset="0"/>
                <a:hlinkClick r:id="rId4"/>
              </a:rPr>
              <a:t>creativecommons.org/licenses/by/3.0/</a:t>
            </a:r>
            <a:r>
              <a:rPr lang="en-US" sz="800" kern="1200" dirty="0" smtClean="0">
                <a:solidFill>
                  <a:schemeClr val="tx1"/>
                </a:solidFill>
                <a:latin typeface="Open Sans" charset="0"/>
                <a:ea typeface="Open Sans" charset="0"/>
                <a:cs typeface="Open Sans" charset="0"/>
                <a:hlinkClick r:id="rId4"/>
              </a:rPr>
              <a:t>” </a:t>
            </a:r>
            <a:endParaRPr lang="en-US" sz="800" dirty="0" smtClean="0">
              <a:solidFill>
                <a:schemeClr val="tx1"/>
              </a:solidFill>
              <a:latin typeface="Open Sans" pitchFamily="34" charset="0"/>
              <a:ea typeface="Open Sans" pitchFamily="34" charset="0"/>
              <a:cs typeface="Open Sans" pitchFamily="34" charset="0"/>
            </a:endParaRPr>
          </a:p>
        </p:txBody>
      </p:sp>
      <p:sp>
        <p:nvSpPr>
          <p:cNvPr id="22" name="TextBox 21"/>
          <p:cNvSpPr txBox="1"/>
          <p:nvPr userDrawn="1"/>
        </p:nvSpPr>
        <p:spPr>
          <a:xfrm>
            <a:off x="914400" y="2590800"/>
            <a:ext cx="5334000" cy="830997"/>
          </a:xfrm>
          <a:prstGeom prst="rect">
            <a:avLst/>
          </a:prstGeom>
          <a:noFill/>
        </p:spPr>
        <p:txBody>
          <a:bodyPr wrap="square" rtlCol="0">
            <a:spAutoFit/>
          </a:bodyPr>
          <a:lstStyle/>
          <a:p>
            <a:r>
              <a:rPr lang="en-US" sz="4800" dirty="0" smtClean="0">
                <a:solidFill>
                  <a:schemeClr val="bg1">
                    <a:lumMod val="85000"/>
                  </a:schemeClr>
                </a:solidFill>
                <a:latin typeface="Open Sans Semibold" pitchFamily="34" charset="0"/>
                <a:ea typeface="Open Sans Semibold" pitchFamily="34" charset="0"/>
                <a:cs typeface="Open Sans Semibold" pitchFamily="34" charset="0"/>
              </a:rPr>
              <a:t>Thank You!</a:t>
            </a:r>
            <a:endParaRPr lang="en-US" sz="4800" dirty="0">
              <a:solidFill>
                <a:schemeClr val="bg1">
                  <a:lumMod val="85000"/>
                </a:schemeClr>
              </a:solidFill>
              <a:latin typeface="Open Sans Semibold" pitchFamily="34" charset="0"/>
              <a:ea typeface="Open Sans Semibold" pitchFamily="34" charset="0"/>
              <a:cs typeface="Open Sans Semibold" pitchFamily="34" charset="0"/>
            </a:endParaRPr>
          </a:p>
        </p:txBody>
      </p:sp>
      <p:sp>
        <p:nvSpPr>
          <p:cNvPr id="24" name="Text Placeholder 23"/>
          <p:cNvSpPr>
            <a:spLocks noGrp="1"/>
          </p:cNvSpPr>
          <p:nvPr>
            <p:ph type="body" sz="quarter" idx="12" hasCustomPrompt="1"/>
          </p:nvPr>
        </p:nvSpPr>
        <p:spPr>
          <a:xfrm>
            <a:off x="990600" y="3505200"/>
            <a:ext cx="5410200" cy="2438400"/>
          </a:xfrm>
        </p:spPr>
        <p:txBody>
          <a:bodyPr>
            <a:normAutofit/>
          </a:bodyPr>
          <a:lstStyle>
            <a:lvl1pPr>
              <a:buNone/>
              <a:defRPr sz="1400" baseline="0">
                <a:solidFill>
                  <a:schemeClr val="bg1">
                    <a:lumMod val="85000"/>
                  </a:schemeClr>
                </a:solidFill>
              </a:defRPr>
            </a:lvl1pPr>
          </a:lstStyle>
          <a:p>
            <a:pPr lvl="0"/>
            <a:r>
              <a:rPr lang="en-US" dirty="0" smtClean="0">
                <a:solidFill>
                  <a:schemeClr val="bg1">
                    <a:lumMod val="85000"/>
                  </a:schemeClr>
                </a:solidFill>
              </a:rPr>
              <a:t>Parting slide contact info; name, twitter, email, etc… </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White Color Logo">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p:spPr>
        <p:txBody>
          <a:bodyPr wrap="square" rtlCol="0">
            <a:spAutoFit/>
          </a:bodyPr>
          <a:lstStyle/>
          <a:p>
            <a:r>
              <a:rPr lang="en-US" sz="4800" dirty="0" smtClean="0">
                <a:solidFill>
                  <a:srgbClr val="646464"/>
                </a:solidFill>
                <a:latin typeface="Open Sans Semibold" pitchFamily="34" charset="0"/>
                <a:ea typeface="Open Sans Semibold" pitchFamily="34" charset="0"/>
                <a:cs typeface="Open Sans Semibold" pitchFamily="34" charset="0"/>
              </a:rPr>
              <a:t>Thank You!</a:t>
            </a:r>
            <a:endParaRPr lang="en-US" sz="4800" dirty="0">
              <a:solidFill>
                <a:srgbClr val="646464"/>
              </a:solidFill>
              <a:latin typeface="Open Sans Semibold" pitchFamily="34" charset="0"/>
              <a:ea typeface="Open Sans Semibold" pitchFamily="34" charset="0"/>
              <a:cs typeface="Open Sans Semibold" pitchFamily="34" charset="0"/>
            </a:endParaRPr>
          </a:p>
        </p:txBody>
      </p:sp>
      <p:pic>
        <p:nvPicPr>
          <p:cNvPr id="9" name="Picture 2"/>
          <p:cNvPicPr>
            <a:picLocks noChangeAspect="1" noChangeArrowheads="1"/>
          </p:cNvPicPr>
          <p:nvPr userDrawn="1"/>
        </p:nvPicPr>
        <p:blipFill>
          <a:blip r:embed="rId3"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1" name="Text Placeholder 10"/>
          <p:cNvSpPr>
            <a:spLocks noGrp="1"/>
          </p:cNvSpPr>
          <p:nvPr>
            <p:ph type="body" sz="quarter" idx="11" hasCustomPrompt="1"/>
          </p:nvPr>
        </p:nvSpPr>
        <p:spPr>
          <a:xfrm>
            <a:off x="914400" y="3429000"/>
            <a:ext cx="5181600" cy="1981200"/>
          </a:xfrm>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©2013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4"/>
              </a:rPr>
              <a:t>http</a:t>
            </a:r>
            <a:r>
              <a:rPr lang="en-US" sz="800" u="sng" kern="1200" dirty="0" smtClean="0">
                <a:solidFill>
                  <a:schemeClr val="bg1"/>
                </a:solidFill>
                <a:latin typeface="Open Sans" charset="0"/>
                <a:ea typeface="Open Sans" charset="0"/>
                <a:cs typeface="Open Sans" charset="0"/>
                <a:hlinkClick r:id="rId4"/>
              </a:rPr>
              <a:t>://</a:t>
            </a:r>
            <a:r>
              <a:rPr lang="en-US" sz="800" u="sng" kern="1200" dirty="0" smtClean="0">
                <a:solidFill>
                  <a:schemeClr val="tx1"/>
                </a:solidFill>
                <a:latin typeface="Open Sans" charset="0"/>
                <a:ea typeface="Open Sans" charset="0"/>
                <a:cs typeface="Open Sans" charset="0"/>
                <a:hlinkClick r:id="rId4"/>
              </a:rPr>
              <a:t>creativecommons.org/licenses/by/3.0/</a:t>
            </a:r>
            <a:r>
              <a:rPr lang="en-US" sz="800" kern="1200" dirty="0" smtClean="0">
                <a:solidFill>
                  <a:schemeClr val="tx1"/>
                </a:solidFill>
                <a:latin typeface="Open Sans" charset="0"/>
                <a:ea typeface="Open Sans" charset="0"/>
                <a:cs typeface="Open Sans" charset="0"/>
                <a:hlinkClick r:id="rId4"/>
              </a:rPr>
              <a:t>” </a:t>
            </a:r>
            <a:endParaRPr lang="en-US" sz="800" dirty="0" smtClean="0">
              <a:solidFill>
                <a:schemeClr val="tx1"/>
              </a:solidFill>
              <a:latin typeface="Open Sans" pitchFamily="34" charset="0"/>
              <a:ea typeface="Open Sans" pitchFamily="34" charset="0"/>
              <a:cs typeface="Open Sans"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White Grey Logo">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p:spPr>
        <p:txBody>
          <a:bodyPr wrap="square" rtlCol="0">
            <a:spAutoFit/>
          </a:bodyPr>
          <a:lstStyle/>
          <a:p>
            <a:r>
              <a:rPr lang="en-US" sz="4800" dirty="0" smtClean="0">
                <a:solidFill>
                  <a:srgbClr val="646464"/>
                </a:solidFill>
                <a:latin typeface="Open Sans Semibold" pitchFamily="34" charset="0"/>
                <a:ea typeface="Open Sans Semibold" pitchFamily="34" charset="0"/>
                <a:cs typeface="Open Sans Semibold" pitchFamily="34" charset="0"/>
              </a:rPr>
              <a:t>Thank You!</a:t>
            </a:r>
            <a:endParaRPr lang="en-US" sz="4800" dirty="0">
              <a:solidFill>
                <a:srgbClr val="646464"/>
              </a:solidFill>
              <a:latin typeface="Open Sans Semibold" pitchFamily="34" charset="0"/>
              <a:ea typeface="Open Sans Semibold" pitchFamily="34" charset="0"/>
              <a:cs typeface="Open Sans Semibold" pitchFamily="34" charset="0"/>
            </a:endParaRPr>
          </a:p>
        </p:txBody>
      </p:sp>
      <p:sp>
        <p:nvSpPr>
          <p:cNvPr id="11" name="Text Placeholder 10"/>
          <p:cNvSpPr>
            <a:spLocks noGrp="1"/>
          </p:cNvSpPr>
          <p:nvPr>
            <p:ph type="body" sz="quarter" idx="11" hasCustomPrompt="1"/>
          </p:nvPr>
        </p:nvSpPr>
        <p:spPr>
          <a:xfrm>
            <a:off x="914400" y="3429000"/>
            <a:ext cx="5181600" cy="1981200"/>
          </a:xfrm>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©2013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3"/>
              </a:rPr>
              <a:t>http</a:t>
            </a:r>
            <a:r>
              <a:rPr lang="en-US" sz="800" u="sng" kern="1200" dirty="0" smtClean="0">
                <a:solidFill>
                  <a:schemeClr val="bg1"/>
                </a:solidFill>
                <a:latin typeface="Open Sans" charset="0"/>
                <a:ea typeface="Open Sans" charset="0"/>
                <a:cs typeface="Open Sans" charset="0"/>
                <a:hlinkClick r:id="rId3"/>
              </a:rPr>
              <a:t>://</a:t>
            </a:r>
            <a:r>
              <a:rPr lang="en-US" sz="800" u="sng" kern="1200" dirty="0" smtClean="0">
                <a:solidFill>
                  <a:schemeClr val="tx1"/>
                </a:solidFill>
                <a:latin typeface="Open Sans" charset="0"/>
                <a:ea typeface="Open Sans" charset="0"/>
                <a:cs typeface="Open Sans" charset="0"/>
                <a:hlinkClick r:id="rId3"/>
              </a:rPr>
              <a:t>creativecommons.org/licenses/by/3.0/</a:t>
            </a:r>
            <a:r>
              <a:rPr lang="en-US" sz="800" kern="1200" dirty="0" smtClean="0">
                <a:solidFill>
                  <a:schemeClr val="tx1"/>
                </a:solidFill>
                <a:latin typeface="Open Sans" charset="0"/>
                <a:ea typeface="Open Sans" charset="0"/>
                <a:cs typeface="Open Sans" charset="0"/>
                <a:hlinkClick r:id="rId3"/>
              </a:rPr>
              <a:t>” </a:t>
            </a:r>
            <a:endParaRPr lang="en-US" sz="800" dirty="0" smtClean="0">
              <a:solidFill>
                <a:schemeClr val="tx1"/>
              </a:solidFill>
              <a:latin typeface="Open Sans" pitchFamily="34" charset="0"/>
              <a:ea typeface="Open Sans" pitchFamily="34" charset="0"/>
              <a:cs typeface="Open Sans" pitchFamily="34" charset="0"/>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9628" y="740229"/>
            <a:ext cx="1219200" cy="133696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Log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sp>
        <p:nvSpPr>
          <p:cNvPr id="16" name="Text Placeholder 15"/>
          <p:cNvSpPr>
            <a:spLocks noGrp="1"/>
          </p:cNvSpPr>
          <p:nvPr>
            <p:ph type="body" sz="quarter" idx="13" hasCustomPrompt="1"/>
          </p:nvPr>
        </p:nvSpPr>
        <p:spPr>
          <a:xfrm>
            <a:off x="914400" y="4419600"/>
            <a:ext cx="4343400" cy="381000"/>
          </a:xfrm>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857" y="735776"/>
            <a:ext cx="1248228" cy="13687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age Color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a:t>
            </a:fld>
            <a:endParaRPr lang="en-US"/>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age Grey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8484"/>
            <a:ext cx="1676400" cy="34627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lank with Title Color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lank with Title Gre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8484"/>
            <a:ext cx="1676400" cy="34627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gue Dark">
    <p:bg>
      <p:bgPr>
        <a:solidFill>
          <a:srgbClr val="64646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467600" cy="1143000"/>
          </a:xfrm>
        </p:spPr>
        <p:txBody>
          <a:bodyPr/>
          <a:lstStyle>
            <a:lvl1pPr>
              <a:defRPr>
                <a:solidFill>
                  <a:schemeClr val="bg1">
                    <a:lumMod val="85000"/>
                  </a:schemeClr>
                </a:solidFill>
              </a:defRPr>
            </a:lvl1pPr>
          </a:lstStyle>
          <a:p>
            <a:r>
              <a:rPr lang="en-US" dirty="0" smtClean="0"/>
              <a:t>Segue Slide Dark – Add Title</a:t>
            </a:r>
            <a:endParaRPr lang="en-US" dirty="0"/>
          </a:p>
        </p:txBody>
      </p:sp>
      <p:sp>
        <p:nvSpPr>
          <p:cNvPr id="3" name="Slide Number Placeholder 2"/>
          <p:cNvSpPr>
            <a:spLocks noGrp="1"/>
          </p:cNvSpPr>
          <p:nvPr>
            <p:ph type="sldNum" sz="quarter" idx="10"/>
          </p:nvPr>
        </p:nvSpPr>
        <p:spPr/>
        <p:txBody>
          <a:bodyPr/>
          <a:lstStyle>
            <a:lvl1pPr>
              <a:defRPr>
                <a:solidFill>
                  <a:schemeClr val="bg1">
                    <a:lumMod val="85000"/>
                  </a:schemeClr>
                </a:solidFill>
              </a:defRPr>
            </a:lvl1pPr>
          </a:lstStyle>
          <a:p>
            <a:fld id="{6B3AA010-7757-41E0-A212-D41514C97AA5}" type="slidenum">
              <a:rPr lang="en-US" smtClean="0"/>
              <a:pPr/>
              <a:t>‹#›</a:t>
            </a:fld>
            <a:endParaRPr lang="en-US"/>
          </a:p>
        </p:txBody>
      </p:sp>
      <p:pic>
        <p:nvPicPr>
          <p:cNvPr id="5" name="Picture 4"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que White Color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82296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a:p>
        </p:txBody>
      </p:sp>
      <p:pic>
        <p:nvPicPr>
          <p:cNvPr id="4"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que White Grey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82296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762000"/>
            <a:ext cx="1219200" cy="133696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646464"/>
                </a:solidFill>
                <a:latin typeface="Open Sans" pitchFamily="34" charset="0"/>
                <a:ea typeface="Open Sans" pitchFamily="34" charset="0"/>
                <a:cs typeface="Open Sans" pitchFamily="34" charset="0"/>
              </a:defRPr>
            </a:lvl1pPr>
          </a:lstStyle>
          <a:p>
            <a:fld id="{6B3AA010-7757-41E0-A212-D41514C97AA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55" r:id="rId3"/>
    <p:sldLayoutId id="2147483668" r:id="rId4"/>
    <p:sldLayoutId id="2147483654" r:id="rId5"/>
    <p:sldLayoutId id="2147483669" r:id="rId6"/>
    <p:sldLayoutId id="2147483656" r:id="rId7"/>
    <p:sldLayoutId id="2147483658" r:id="rId8"/>
    <p:sldLayoutId id="2147483672" r:id="rId9"/>
    <p:sldLayoutId id="2147483650" r:id="rId10"/>
    <p:sldLayoutId id="2147483673" r:id="rId11"/>
    <p:sldLayoutId id="2147483659" r:id="rId12"/>
    <p:sldLayoutId id="2147483670" r:id="rId13"/>
    <p:sldLayoutId id="2147483652" r:id="rId14"/>
    <p:sldLayoutId id="2147483671" r:id="rId15"/>
    <p:sldLayoutId id="2147483657" r:id="rId16"/>
    <p:sldLayoutId id="2147483660" r:id="rId17"/>
    <p:sldLayoutId id="2147483666" r:id="rId18"/>
  </p:sldLayoutIdLst>
  <p:hf hdr="0" ftr="0" dt="0"/>
  <p:txStyles>
    <p:titleStyle>
      <a:lvl1pPr algn="l" defTabSz="914400" rtl="0" eaLnBrk="1" latinLnBrk="0" hangingPunct="1">
        <a:spcBef>
          <a:spcPct val="0"/>
        </a:spcBef>
        <a:buNone/>
        <a:defRPr sz="4000" kern="1200">
          <a:solidFill>
            <a:schemeClr val="tx1"/>
          </a:solidFill>
          <a:latin typeface="Open Sans Semibold" pitchFamily="34" charset="0"/>
          <a:ea typeface="Open Sans Semibold" pitchFamily="34" charset="0"/>
          <a:cs typeface="Open Sans Semibold"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rgbClr val="646464"/>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hyperlink" Target="http://experimental.worldcat.org/fast/" TargetMode="External"/><Relationship Id="rId4" Type="http://schemas.openxmlformats.org/officeDocument/2006/relationships/hyperlink" Target="http://www.oclc.org/news/releases/2011/201171.en.html" TargetMode="External"/><Relationship Id="rId5" Type="http://schemas.openxmlformats.org/officeDocument/2006/relationships/hyperlink" Target="http://www.w3.org/2004/02/skos/" TargetMode="External"/><Relationship Id="rId6" Type="http://schemas.openxmlformats.org/officeDocument/2006/relationships/hyperlink" Target="http://id.loc.gov/" TargetMode="External"/><Relationship Id="rId7" Type="http://schemas.openxmlformats.org/officeDocument/2006/relationships/hyperlink" Target="http://www.geonames.org/" TargetMode="External"/><Relationship Id="rId8" Type="http://schemas.openxmlformats.org/officeDocument/2006/relationships/hyperlink" Target="http://experimental.worldcat.org/mapfast/" TargetMode="External"/><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id.worldcat.org/fast/1204623" TargetMode="External"/><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 Id="rId3" Type="http://schemas.openxmlformats.org/officeDocument/2006/relationships/hyperlink" Target="http://xmlns.com/foaf/spec/"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id.worldcat.org/fast/175022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p:txBody>
          <a:bodyPr>
            <a:noAutofit/>
          </a:bodyPr>
          <a:lstStyle/>
          <a:p>
            <a:r>
              <a:rPr lang="en-US" sz="2800" dirty="0" smtClean="0">
                <a:solidFill>
                  <a:schemeClr val="tx1"/>
                </a:solidFill>
                <a:latin typeface="Open Sans Semibold" charset="0"/>
                <a:ea typeface="Open Sans Semibold" charset="0"/>
                <a:cs typeface="Open Sans Semibold" charset="0"/>
              </a:rPr>
              <a:t>The Case for Faceting</a:t>
            </a:r>
            <a:endParaRPr lang="en-US" sz="2800" dirty="0">
              <a:solidFill>
                <a:schemeClr val="tx1"/>
              </a:solidFill>
              <a:latin typeface="Open Sans Semibold" charset="0"/>
              <a:ea typeface="Open Sans Semibold" charset="0"/>
              <a:cs typeface="Open Sans Semibold" charset="0"/>
            </a:endParaRPr>
          </a:p>
        </p:txBody>
      </p:sp>
      <p:sp>
        <p:nvSpPr>
          <p:cNvPr id="12" name="Text Placeholder 11"/>
          <p:cNvSpPr>
            <a:spLocks noGrp="1"/>
          </p:cNvSpPr>
          <p:nvPr>
            <p:ph type="body" sz="quarter" idx="13"/>
          </p:nvPr>
        </p:nvSpPr>
        <p:spPr/>
        <p:txBody>
          <a:bodyPr/>
          <a:lstStyle/>
          <a:p>
            <a:r>
              <a:rPr lang="en-US" dirty="0" smtClean="0"/>
              <a:t>Ed O’Neill</a:t>
            </a:r>
            <a:endParaRPr lang="en-US" dirty="0"/>
          </a:p>
        </p:txBody>
      </p:sp>
      <p:sp>
        <p:nvSpPr>
          <p:cNvPr id="13" name="Text Placeholder 12"/>
          <p:cNvSpPr>
            <a:spLocks noGrp="1"/>
          </p:cNvSpPr>
          <p:nvPr>
            <p:ph type="body" sz="quarter" idx="15"/>
          </p:nvPr>
        </p:nvSpPr>
        <p:spPr/>
        <p:txBody>
          <a:bodyPr/>
          <a:lstStyle/>
          <a:p>
            <a:r>
              <a:rPr lang="en-US" dirty="0" smtClean="0"/>
              <a:t>OCLC Research</a:t>
            </a:r>
            <a:endParaRPr lang="en-US" dirty="0"/>
          </a:p>
        </p:txBody>
      </p:sp>
      <p:sp>
        <p:nvSpPr>
          <p:cNvPr id="14" name="Text Placeholder 13"/>
          <p:cNvSpPr>
            <a:spLocks noGrp="1"/>
          </p:cNvSpPr>
          <p:nvPr>
            <p:ph type="body" sz="quarter" idx="17"/>
          </p:nvPr>
        </p:nvSpPr>
        <p:spPr/>
        <p:txBody>
          <a:bodyPr/>
          <a:lstStyle/>
          <a:p>
            <a:r>
              <a:rPr lang="en-US" dirty="0" smtClean="0"/>
              <a:t>November 5, 2013</a:t>
            </a:r>
            <a:endParaRPr lang="en-US" dirty="0"/>
          </a:p>
        </p:txBody>
      </p:sp>
      <p:sp>
        <p:nvSpPr>
          <p:cNvPr id="15" name="Text Placeholder 14"/>
          <p:cNvSpPr>
            <a:spLocks noGrp="1"/>
          </p:cNvSpPr>
          <p:nvPr>
            <p:ph type="body" sz="quarter" idx="18"/>
          </p:nvPr>
        </p:nvSpPr>
        <p:spPr/>
        <p:txBody>
          <a:bodyPr/>
          <a:lstStyle/>
          <a:p>
            <a:r>
              <a:rPr lang="en-US" dirty="0" smtClean="0"/>
              <a:t>ASIS&amp;T Montreal</a:t>
            </a:r>
            <a:endParaRPr lang="en-US" dirty="0"/>
          </a:p>
        </p:txBody>
      </p:sp>
      <p:sp>
        <p:nvSpPr>
          <p:cNvPr id="16" name="Text Placeholder 15"/>
          <p:cNvSpPr>
            <a:spLocks noGrp="1"/>
          </p:cNvSpPr>
          <p:nvPr>
            <p:ph type="body" sz="quarter" idx="19"/>
          </p:nvPr>
        </p:nvSpPr>
        <p:spPr/>
        <p:txBody>
          <a:bodyPr/>
          <a:lstStyle/>
          <a:p>
            <a:endParaRPr lang="en-US" dirty="0"/>
          </a:p>
        </p:txBody>
      </p:sp>
      <p:sp>
        <p:nvSpPr>
          <p:cNvPr id="10" name="Title 9"/>
          <p:cNvSpPr>
            <a:spLocks noGrp="1"/>
          </p:cNvSpPr>
          <p:nvPr>
            <p:ph type="title"/>
          </p:nvPr>
        </p:nvSpPr>
        <p:spPr>
          <a:xfrm>
            <a:off x="914400" y="2514600"/>
            <a:ext cx="7772400" cy="914400"/>
          </a:xfrm>
        </p:spPr>
        <p:txBody>
          <a:bodyPr>
            <a:normAutofit fontScale="90000"/>
          </a:bodyPr>
          <a:lstStyle/>
          <a:p>
            <a:r>
              <a:rPr lang="en-US" sz="2800" dirty="0" smtClean="0"/>
              <a:t/>
            </a:r>
            <a:br>
              <a:rPr lang="en-US" sz="2800" dirty="0" smtClean="0"/>
            </a:br>
            <a:r>
              <a:rPr lang="en-US" sz="2800" dirty="0" smtClean="0"/>
              <a:t/>
            </a:r>
            <a:br>
              <a:rPr lang="en-US" sz="2800" dirty="0" smtClean="0"/>
            </a:br>
            <a:r>
              <a:rPr lang="en-US" sz="3100" b="1" dirty="0" smtClean="0"/>
              <a:t>Maximizing the Usage of Value Vocabularies in the Linked Data Ecosystem:</a:t>
            </a:r>
            <a:r>
              <a:rPr lang="en-US" sz="2800" dirty="0" smtClean="0"/>
              <a:t/>
            </a:r>
            <a:br>
              <a:rPr lang="en-US" sz="2800" dirty="0" smtClean="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LCSH Linking; 3 cases</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10</a:t>
            </a:fld>
            <a:endParaRPr lang="en-US"/>
          </a:p>
        </p:txBody>
      </p:sp>
      <p:grpSp>
        <p:nvGrpSpPr>
          <p:cNvPr id="54" name="Group 53"/>
          <p:cNvGrpSpPr/>
          <p:nvPr/>
        </p:nvGrpSpPr>
        <p:grpSpPr>
          <a:xfrm>
            <a:off x="228600" y="4343400"/>
            <a:ext cx="8315739" cy="2286000"/>
            <a:chOff x="228600" y="4343400"/>
            <a:chExt cx="8315739" cy="2286000"/>
          </a:xfrm>
        </p:grpSpPr>
        <p:grpSp>
          <p:nvGrpSpPr>
            <p:cNvPr id="40" name="Group 39"/>
            <p:cNvGrpSpPr/>
            <p:nvPr/>
          </p:nvGrpSpPr>
          <p:grpSpPr>
            <a:xfrm>
              <a:off x="1914939" y="4343400"/>
              <a:ext cx="6629400" cy="2286000"/>
              <a:chOff x="1219200" y="4267200"/>
              <a:chExt cx="6629400" cy="2286000"/>
            </a:xfrm>
          </p:grpSpPr>
          <p:sp>
            <p:nvSpPr>
              <p:cNvPr id="18" name="Flowchart: Document 17"/>
              <p:cNvSpPr/>
              <p:nvPr/>
            </p:nvSpPr>
            <p:spPr>
              <a:xfrm>
                <a:off x="5562600" y="4267200"/>
                <a:ext cx="2286000" cy="1066800"/>
              </a:xfrm>
              <a:prstGeom prst="flowChartDocumen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219200" y="4953000"/>
                <a:ext cx="2286000" cy="9144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ocument 16"/>
              <p:cNvSpPr/>
              <p:nvPr/>
            </p:nvSpPr>
            <p:spPr>
              <a:xfrm>
                <a:off x="5562600" y="5486400"/>
                <a:ext cx="2286000" cy="1066800"/>
              </a:xfrm>
              <a:prstGeom prst="flowChartDocumen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endCxn id="17" idx="1"/>
              </p:cNvCxnSpPr>
              <p:nvPr/>
            </p:nvCxnSpPr>
            <p:spPr>
              <a:xfrm>
                <a:off x="3505200" y="5410200"/>
                <a:ext cx="20574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8" idx="1"/>
              </p:cNvCxnSpPr>
              <p:nvPr/>
            </p:nvCxnSpPr>
            <p:spPr>
              <a:xfrm flipV="1">
                <a:off x="3505200" y="4800600"/>
                <a:ext cx="20574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95400" y="5105400"/>
                <a:ext cx="1981200" cy="646331"/>
              </a:xfrm>
              <a:prstGeom prst="rect">
                <a:avLst/>
              </a:prstGeom>
              <a:noFill/>
            </p:spPr>
            <p:txBody>
              <a:bodyPr wrap="square" rtlCol="0">
                <a:spAutoFit/>
              </a:bodyPr>
              <a:lstStyle/>
              <a:p>
                <a:r>
                  <a:rPr lang="en-US" dirty="0" smtClean="0"/>
                  <a:t>Burns and scalds—Patients</a:t>
                </a:r>
                <a:endParaRPr lang="en-US" dirty="0"/>
              </a:p>
            </p:txBody>
          </p:sp>
          <p:sp>
            <p:nvSpPr>
              <p:cNvPr id="27" name="TextBox 26"/>
              <p:cNvSpPr txBox="1"/>
              <p:nvPr/>
            </p:nvSpPr>
            <p:spPr>
              <a:xfrm rot="20613842">
                <a:off x="3872921" y="4748869"/>
                <a:ext cx="1438214" cy="369332"/>
              </a:xfrm>
              <a:prstGeom prst="rect">
                <a:avLst/>
              </a:prstGeom>
              <a:noFill/>
            </p:spPr>
            <p:txBody>
              <a:bodyPr wrap="none" rtlCol="0">
                <a:spAutoFit/>
              </a:bodyPr>
              <a:lstStyle/>
              <a:p>
                <a:r>
                  <a:rPr lang="en-US" dirty="0" err="1" smtClean="0"/>
                  <a:t>sh</a:t>
                </a:r>
                <a:r>
                  <a:rPr lang="en-US" dirty="0" smtClean="0"/>
                  <a:t> 85018164 </a:t>
                </a:r>
                <a:endParaRPr lang="en-US" dirty="0"/>
              </a:p>
            </p:txBody>
          </p:sp>
          <p:sp>
            <p:nvSpPr>
              <p:cNvPr id="28" name="TextBox 27"/>
              <p:cNvSpPr txBox="1"/>
              <p:nvPr/>
            </p:nvSpPr>
            <p:spPr>
              <a:xfrm rot="975879">
                <a:off x="3937084" y="5375613"/>
                <a:ext cx="1438214" cy="369332"/>
              </a:xfrm>
              <a:prstGeom prst="rect">
                <a:avLst/>
              </a:prstGeom>
              <a:noFill/>
            </p:spPr>
            <p:txBody>
              <a:bodyPr wrap="square" rtlCol="0">
                <a:spAutoFit/>
              </a:bodyPr>
              <a:lstStyle/>
              <a:p>
                <a:r>
                  <a:rPr lang="en-US" dirty="0" err="1" smtClean="0"/>
                  <a:t>sh</a:t>
                </a:r>
                <a:r>
                  <a:rPr lang="en-US" dirty="0" smtClean="0"/>
                  <a:t> 00006930 </a:t>
                </a:r>
                <a:endParaRPr lang="en-US" dirty="0"/>
              </a:p>
            </p:txBody>
          </p:sp>
          <p:sp>
            <p:nvSpPr>
              <p:cNvPr id="29" name="TextBox 28"/>
              <p:cNvSpPr txBox="1"/>
              <p:nvPr/>
            </p:nvSpPr>
            <p:spPr>
              <a:xfrm>
                <a:off x="5562600" y="4572000"/>
                <a:ext cx="1981200" cy="369332"/>
              </a:xfrm>
              <a:prstGeom prst="rect">
                <a:avLst/>
              </a:prstGeom>
              <a:noFill/>
            </p:spPr>
            <p:txBody>
              <a:bodyPr wrap="square" rtlCol="0">
                <a:spAutoFit/>
              </a:bodyPr>
              <a:lstStyle/>
              <a:p>
                <a:r>
                  <a:rPr lang="en-US" dirty="0" smtClean="0"/>
                  <a:t>Burns and scalds</a:t>
                </a:r>
                <a:endParaRPr lang="en-US" dirty="0"/>
              </a:p>
            </p:txBody>
          </p:sp>
          <p:sp>
            <p:nvSpPr>
              <p:cNvPr id="30" name="TextBox 29"/>
              <p:cNvSpPr txBox="1"/>
              <p:nvPr/>
            </p:nvSpPr>
            <p:spPr>
              <a:xfrm>
                <a:off x="5582478" y="5819434"/>
                <a:ext cx="1981200" cy="369332"/>
              </a:xfrm>
              <a:prstGeom prst="rect">
                <a:avLst/>
              </a:prstGeom>
              <a:noFill/>
            </p:spPr>
            <p:txBody>
              <a:bodyPr wrap="square" rtlCol="0">
                <a:spAutoFit/>
              </a:bodyPr>
              <a:lstStyle/>
              <a:p>
                <a:r>
                  <a:rPr lang="en-US" dirty="0" smtClean="0"/>
                  <a:t>Patients</a:t>
                </a:r>
                <a:endParaRPr lang="en-US" dirty="0"/>
              </a:p>
            </p:txBody>
          </p:sp>
        </p:grpSp>
        <p:sp>
          <p:nvSpPr>
            <p:cNvPr id="43" name="TextBox 42"/>
            <p:cNvSpPr txBox="1"/>
            <p:nvPr/>
          </p:nvSpPr>
          <p:spPr>
            <a:xfrm>
              <a:off x="228600" y="5287617"/>
              <a:ext cx="1641027" cy="400110"/>
            </a:xfrm>
            <a:prstGeom prst="rect">
              <a:avLst/>
            </a:prstGeom>
            <a:noFill/>
          </p:spPr>
          <p:txBody>
            <a:bodyPr wrap="none" rtlCol="0">
              <a:spAutoFit/>
            </a:bodyPr>
            <a:lstStyle/>
            <a:p>
              <a:r>
                <a:rPr lang="en-US" sz="2000" dirty="0" smtClean="0">
                  <a:solidFill>
                    <a:srgbClr val="FF0000"/>
                  </a:solidFill>
                </a:rPr>
                <a:t>Multiple Links</a:t>
              </a:r>
              <a:endParaRPr lang="en-US" sz="2000" dirty="0">
                <a:solidFill>
                  <a:srgbClr val="FF0000"/>
                </a:solidFill>
              </a:endParaRPr>
            </a:p>
          </p:txBody>
        </p:sp>
      </p:grpSp>
      <p:grpSp>
        <p:nvGrpSpPr>
          <p:cNvPr id="52" name="Group 51"/>
          <p:cNvGrpSpPr/>
          <p:nvPr/>
        </p:nvGrpSpPr>
        <p:grpSpPr>
          <a:xfrm>
            <a:off x="304800" y="1752600"/>
            <a:ext cx="8229600" cy="1066800"/>
            <a:chOff x="304800" y="1752600"/>
            <a:chExt cx="8229600" cy="1066800"/>
          </a:xfrm>
        </p:grpSpPr>
        <p:grpSp>
          <p:nvGrpSpPr>
            <p:cNvPr id="38" name="Group 37"/>
            <p:cNvGrpSpPr/>
            <p:nvPr/>
          </p:nvGrpSpPr>
          <p:grpSpPr>
            <a:xfrm>
              <a:off x="1905000" y="1752600"/>
              <a:ext cx="6629400" cy="1066800"/>
              <a:chOff x="1219200" y="1524000"/>
              <a:chExt cx="6629400" cy="1066800"/>
            </a:xfrm>
          </p:grpSpPr>
          <p:sp>
            <p:nvSpPr>
              <p:cNvPr id="4" name="Rounded Rectangle 3"/>
              <p:cNvSpPr/>
              <p:nvPr/>
            </p:nvSpPr>
            <p:spPr>
              <a:xfrm>
                <a:off x="1219200" y="1600200"/>
                <a:ext cx="2286000" cy="9144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4" idx="3"/>
              </p:cNvCxnSpPr>
              <p:nvPr/>
            </p:nvCxnSpPr>
            <p:spPr>
              <a:xfrm>
                <a:off x="3505200" y="2057400"/>
                <a:ext cx="2057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Flowchart: Document 10"/>
              <p:cNvSpPr/>
              <p:nvPr/>
            </p:nvSpPr>
            <p:spPr>
              <a:xfrm>
                <a:off x="5562600" y="1524000"/>
                <a:ext cx="2286000" cy="1066800"/>
              </a:xfrm>
              <a:prstGeom prst="flowChartDocumen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219200" y="1752600"/>
                <a:ext cx="2133600" cy="646331"/>
              </a:xfrm>
              <a:prstGeom prst="rect">
                <a:avLst/>
              </a:prstGeom>
              <a:noFill/>
            </p:spPr>
            <p:txBody>
              <a:bodyPr wrap="square" rtlCol="0">
                <a:spAutoFit/>
              </a:bodyPr>
              <a:lstStyle/>
              <a:p>
                <a:r>
                  <a:rPr lang="en-US" dirty="0" smtClean="0"/>
                  <a:t>Advertising—Automobiles</a:t>
                </a:r>
                <a:endParaRPr lang="en-US" dirty="0"/>
              </a:p>
            </p:txBody>
          </p:sp>
          <p:sp>
            <p:nvSpPr>
              <p:cNvPr id="21" name="TextBox 20"/>
              <p:cNvSpPr txBox="1"/>
              <p:nvPr/>
            </p:nvSpPr>
            <p:spPr>
              <a:xfrm>
                <a:off x="3886200" y="1726095"/>
                <a:ext cx="1438214" cy="369332"/>
              </a:xfrm>
              <a:prstGeom prst="rect">
                <a:avLst/>
              </a:prstGeom>
              <a:noFill/>
            </p:spPr>
            <p:txBody>
              <a:bodyPr wrap="none" rtlCol="0">
                <a:spAutoFit/>
              </a:bodyPr>
              <a:lstStyle/>
              <a:p>
                <a:r>
                  <a:rPr lang="en-US" dirty="0" err="1" smtClean="0"/>
                  <a:t>sh</a:t>
                </a:r>
                <a:r>
                  <a:rPr lang="en-US" dirty="0" smtClean="0"/>
                  <a:t> 85001092 </a:t>
                </a:r>
                <a:endParaRPr lang="en-US" dirty="0"/>
              </a:p>
            </p:txBody>
          </p:sp>
          <p:sp>
            <p:nvSpPr>
              <p:cNvPr id="37" name="TextBox 36"/>
              <p:cNvSpPr txBox="1"/>
              <p:nvPr/>
            </p:nvSpPr>
            <p:spPr>
              <a:xfrm>
                <a:off x="5562600" y="1676400"/>
                <a:ext cx="2209800" cy="646331"/>
              </a:xfrm>
              <a:prstGeom prst="rect">
                <a:avLst/>
              </a:prstGeom>
              <a:noFill/>
            </p:spPr>
            <p:txBody>
              <a:bodyPr wrap="square" rtlCol="0">
                <a:spAutoFit/>
              </a:bodyPr>
              <a:lstStyle/>
              <a:p>
                <a:r>
                  <a:rPr lang="en-US" dirty="0" smtClean="0"/>
                  <a:t>Advertising—Automobiles</a:t>
                </a:r>
                <a:endParaRPr lang="en-US" dirty="0"/>
              </a:p>
            </p:txBody>
          </p:sp>
        </p:grpSp>
        <p:sp>
          <p:nvSpPr>
            <p:cNvPr id="44" name="TextBox 43"/>
            <p:cNvSpPr txBox="1"/>
            <p:nvPr/>
          </p:nvSpPr>
          <p:spPr>
            <a:xfrm>
              <a:off x="304800" y="1905000"/>
              <a:ext cx="1366080" cy="400110"/>
            </a:xfrm>
            <a:prstGeom prst="rect">
              <a:avLst/>
            </a:prstGeom>
            <a:noFill/>
          </p:spPr>
          <p:txBody>
            <a:bodyPr wrap="none" rtlCol="0">
              <a:spAutoFit/>
            </a:bodyPr>
            <a:lstStyle/>
            <a:p>
              <a:r>
                <a:rPr lang="en-US" sz="2000" dirty="0" smtClean="0">
                  <a:solidFill>
                    <a:srgbClr val="FF0000"/>
                  </a:solidFill>
                </a:rPr>
                <a:t>Simple Link</a:t>
              </a:r>
              <a:endParaRPr lang="en-US" sz="2000" dirty="0">
                <a:solidFill>
                  <a:srgbClr val="FF0000"/>
                </a:solidFill>
              </a:endParaRPr>
            </a:p>
          </p:txBody>
        </p:sp>
      </p:grpSp>
      <p:grpSp>
        <p:nvGrpSpPr>
          <p:cNvPr id="53" name="Group 52"/>
          <p:cNvGrpSpPr/>
          <p:nvPr/>
        </p:nvGrpSpPr>
        <p:grpSpPr>
          <a:xfrm>
            <a:off x="304800" y="3038061"/>
            <a:ext cx="8229600" cy="1076739"/>
            <a:chOff x="304800" y="3038061"/>
            <a:chExt cx="8229600" cy="1076739"/>
          </a:xfrm>
        </p:grpSpPr>
        <p:grpSp>
          <p:nvGrpSpPr>
            <p:cNvPr id="39" name="Group 38"/>
            <p:cNvGrpSpPr/>
            <p:nvPr/>
          </p:nvGrpSpPr>
          <p:grpSpPr>
            <a:xfrm>
              <a:off x="1905000" y="3038061"/>
              <a:ext cx="6629400" cy="1076739"/>
              <a:chOff x="1219200" y="2885661"/>
              <a:chExt cx="6629400" cy="1076739"/>
            </a:xfrm>
          </p:grpSpPr>
          <p:sp>
            <p:nvSpPr>
              <p:cNvPr id="5" name="Rounded Rectangle 4"/>
              <p:cNvSpPr/>
              <p:nvPr/>
            </p:nvSpPr>
            <p:spPr>
              <a:xfrm>
                <a:off x="1219200" y="2971800"/>
                <a:ext cx="2286000" cy="9144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31" idx="1"/>
              </p:cNvCxnSpPr>
              <p:nvPr/>
            </p:nvCxnSpPr>
            <p:spPr>
              <a:xfrm>
                <a:off x="3505200" y="3429000"/>
                <a:ext cx="2057400" cy="0"/>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1" name="Flowchart: Document 30"/>
              <p:cNvSpPr/>
              <p:nvPr/>
            </p:nvSpPr>
            <p:spPr>
              <a:xfrm>
                <a:off x="5562600" y="2895600"/>
                <a:ext cx="2286000" cy="1066800"/>
              </a:xfrm>
              <a:prstGeom prst="flowChartDocumen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638800" y="2885661"/>
                <a:ext cx="2133600" cy="923330"/>
              </a:xfrm>
              <a:prstGeom prst="rect">
                <a:avLst/>
              </a:prstGeom>
              <a:noFill/>
            </p:spPr>
            <p:txBody>
              <a:bodyPr wrap="square" rtlCol="0">
                <a:spAutoFit/>
              </a:bodyPr>
              <a:lstStyle/>
              <a:p>
                <a:r>
                  <a:rPr lang="en-US" dirty="0" smtClean="0"/>
                  <a:t>Love—Religious aspects—Buddhism, [Christianity, etc.] </a:t>
                </a:r>
                <a:endParaRPr lang="en-US" dirty="0"/>
              </a:p>
            </p:txBody>
          </p:sp>
          <p:sp>
            <p:nvSpPr>
              <p:cNvPr id="34" name="TextBox 33"/>
              <p:cNvSpPr txBox="1"/>
              <p:nvPr/>
            </p:nvSpPr>
            <p:spPr>
              <a:xfrm>
                <a:off x="1235766" y="3104322"/>
                <a:ext cx="2133600" cy="646331"/>
              </a:xfrm>
              <a:prstGeom prst="rect">
                <a:avLst/>
              </a:prstGeom>
              <a:noFill/>
            </p:spPr>
            <p:txBody>
              <a:bodyPr wrap="square" rtlCol="0">
                <a:spAutoFit/>
              </a:bodyPr>
              <a:lstStyle/>
              <a:p>
                <a:r>
                  <a:rPr lang="en-US" dirty="0" smtClean="0"/>
                  <a:t>Love—Religious aspects—Sikhism</a:t>
                </a:r>
                <a:endParaRPr lang="en-US" dirty="0"/>
              </a:p>
            </p:txBody>
          </p:sp>
          <p:sp>
            <p:nvSpPr>
              <p:cNvPr id="35" name="TextBox 34"/>
              <p:cNvSpPr txBox="1"/>
              <p:nvPr/>
            </p:nvSpPr>
            <p:spPr>
              <a:xfrm>
                <a:off x="3886200" y="3124200"/>
                <a:ext cx="1385316" cy="369332"/>
              </a:xfrm>
              <a:prstGeom prst="rect">
                <a:avLst/>
              </a:prstGeom>
              <a:noFill/>
            </p:spPr>
            <p:txBody>
              <a:bodyPr wrap="none" rtlCol="0">
                <a:spAutoFit/>
              </a:bodyPr>
              <a:lstStyle/>
              <a:p>
                <a:r>
                  <a:rPr lang="en-US" dirty="0" err="1" smtClean="0"/>
                  <a:t>sh</a:t>
                </a:r>
                <a:r>
                  <a:rPr lang="en-US" dirty="0" smtClean="0"/>
                  <a:t> 85078522</a:t>
                </a:r>
                <a:endParaRPr lang="en-US" dirty="0"/>
              </a:p>
            </p:txBody>
          </p:sp>
        </p:grpSp>
        <p:sp>
          <p:nvSpPr>
            <p:cNvPr id="45" name="TextBox 44"/>
            <p:cNvSpPr txBox="1"/>
            <p:nvPr/>
          </p:nvSpPr>
          <p:spPr>
            <a:xfrm>
              <a:off x="304800" y="3352800"/>
              <a:ext cx="960519" cy="400110"/>
            </a:xfrm>
            <a:prstGeom prst="rect">
              <a:avLst/>
            </a:prstGeom>
            <a:noFill/>
          </p:spPr>
          <p:txBody>
            <a:bodyPr wrap="none" rtlCol="0">
              <a:spAutoFit/>
            </a:bodyPr>
            <a:lstStyle/>
            <a:p>
              <a:r>
                <a:rPr lang="en-US" sz="2000" dirty="0" smtClean="0">
                  <a:solidFill>
                    <a:srgbClr val="FF0000"/>
                  </a:solidFill>
                </a:rPr>
                <a:t>No Link</a:t>
              </a:r>
              <a:endParaRPr lang="en-US" sz="2000" dirty="0">
                <a:solidFill>
                  <a:srgbClr val="FF0000"/>
                </a:solidFill>
              </a:endParaRPr>
            </a:p>
          </p:txBody>
        </p:sp>
      </p:grpSp>
      <p:sp>
        <p:nvSpPr>
          <p:cNvPr id="48" name="TextBox 47"/>
          <p:cNvSpPr txBox="1"/>
          <p:nvPr/>
        </p:nvSpPr>
        <p:spPr>
          <a:xfrm>
            <a:off x="6705600" y="1315278"/>
            <a:ext cx="1348446" cy="400110"/>
          </a:xfrm>
          <a:prstGeom prst="rect">
            <a:avLst/>
          </a:prstGeom>
          <a:noFill/>
        </p:spPr>
        <p:txBody>
          <a:bodyPr wrap="none" rtlCol="0">
            <a:spAutoFit/>
          </a:bodyPr>
          <a:lstStyle/>
          <a:p>
            <a:r>
              <a:rPr lang="en-US" sz="2000" dirty="0" smtClean="0">
                <a:solidFill>
                  <a:srgbClr val="FF0000"/>
                </a:solidFill>
              </a:rPr>
              <a:t>Authorities</a:t>
            </a:r>
            <a:endParaRPr lang="en-US" sz="2000" dirty="0">
              <a:solidFill>
                <a:srgbClr val="FF0000"/>
              </a:solidFill>
            </a:endParaRPr>
          </a:p>
        </p:txBody>
      </p:sp>
      <p:sp>
        <p:nvSpPr>
          <p:cNvPr id="49" name="TextBox 48"/>
          <p:cNvSpPr txBox="1"/>
          <p:nvPr/>
        </p:nvSpPr>
        <p:spPr>
          <a:xfrm>
            <a:off x="2286000" y="1295400"/>
            <a:ext cx="1537152" cy="400110"/>
          </a:xfrm>
          <a:prstGeom prst="rect">
            <a:avLst/>
          </a:prstGeom>
          <a:noFill/>
        </p:spPr>
        <p:txBody>
          <a:bodyPr wrap="none" rtlCol="0">
            <a:spAutoFit/>
          </a:bodyPr>
          <a:lstStyle/>
          <a:p>
            <a:r>
              <a:rPr lang="en-US" sz="2000" dirty="0" smtClean="0">
                <a:solidFill>
                  <a:srgbClr val="FF0000"/>
                </a:solidFill>
              </a:rPr>
              <a:t>Bibliographic</a:t>
            </a:r>
            <a:endParaRPr lang="en-US" sz="2000" dirty="0">
              <a:solidFill>
                <a:srgbClr val="FF0000"/>
              </a:solidFill>
            </a:endParaRPr>
          </a:p>
        </p:txBody>
      </p:sp>
      <p:cxnSp>
        <p:nvCxnSpPr>
          <p:cNvPr id="51" name="Straight Arrow Connector 50"/>
          <p:cNvCxnSpPr/>
          <p:nvPr/>
        </p:nvCxnSpPr>
        <p:spPr>
          <a:xfrm>
            <a:off x="3733800" y="1497495"/>
            <a:ext cx="28956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33400" y="2286000"/>
            <a:ext cx="819455" cy="400110"/>
          </a:xfrm>
          <a:prstGeom prst="rect">
            <a:avLst/>
          </a:prstGeom>
          <a:noFill/>
        </p:spPr>
        <p:txBody>
          <a:bodyPr wrap="none" rtlCol="0">
            <a:spAutoFit/>
          </a:bodyPr>
          <a:lstStyle/>
          <a:p>
            <a:r>
              <a:rPr lang="en-US" sz="2000" dirty="0" smtClean="0">
                <a:solidFill>
                  <a:srgbClr val="FF0000"/>
                </a:solidFill>
              </a:rPr>
              <a:t>5.8%*</a:t>
            </a:r>
            <a:endParaRPr lang="en-US" sz="2000" dirty="0">
              <a:solidFill>
                <a:srgbClr val="FF0000"/>
              </a:solidFill>
            </a:endParaRPr>
          </a:p>
        </p:txBody>
      </p:sp>
      <p:sp>
        <p:nvSpPr>
          <p:cNvPr id="42" name="TextBox 41"/>
          <p:cNvSpPr txBox="1"/>
          <p:nvPr/>
        </p:nvSpPr>
        <p:spPr>
          <a:xfrm>
            <a:off x="2590800" y="6324600"/>
            <a:ext cx="3149837" cy="400110"/>
          </a:xfrm>
          <a:prstGeom prst="rect">
            <a:avLst/>
          </a:prstGeom>
          <a:noFill/>
        </p:spPr>
        <p:txBody>
          <a:bodyPr wrap="none" rtlCol="0">
            <a:spAutoFit/>
          </a:bodyPr>
          <a:lstStyle/>
          <a:p>
            <a:r>
              <a:rPr lang="en-US" sz="2000" dirty="0" smtClean="0"/>
              <a:t>*All Statistics as of 1/1/2013</a:t>
            </a:r>
            <a:endParaRPr lang="en-US" sz="2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20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20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for Simple Links</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11</a:t>
            </a:fld>
            <a:endParaRPr lang="en-US"/>
          </a:p>
        </p:txBody>
      </p:sp>
      <p:sp>
        <p:nvSpPr>
          <p:cNvPr id="5" name="TextBox 4"/>
          <p:cNvSpPr txBox="1"/>
          <p:nvPr/>
        </p:nvSpPr>
        <p:spPr>
          <a:xfrm>
            <a:off x="762000" y="1676400"/>
            <a:ext cx="8382000" cy="4401205"/>
          </a:xfrm>
          <a:prstGeom prst="rect">
            <a:avLst/>
          </a:prstGeom>
          <a:noFill/>
        </p:spPr>
        <p:txBody>
          <a:bodyPr wrap="square" rtlCol="0">
            <a:spAutoFit/>
          </a:bodyPr>
          <a:lstStyle/>
          <a:p>
            <a:pPr marL="342900" indent="-342900">
              <a:buFont typeface="Wingdings" pitchFamily="2" charset="2"/>
              <a:buChar char="q"/>
            </a:pPr>
            <a:r>
              <a:rPr lang="en-US" sz="4000" dirty="0" smtClean="0"/>
              <a:t> Faceting.</a:t>
            </a:r>
          </a:p>
          <a:p>
            <a:pPr marL="342900" indent="-342900">
              <a:buFont typeface="Wingdings" pitchFamily="2" charset="2"/>
              <a:buChar char="q"/>
            </a:pPr>
            <a:endParaRPr lang="en-US" sz="4000" dirty="0" smtClean="0"/>
          </a:p>
          <a:p>
            <a:pPr marL="342900" indent="-342900">
              <a:buFont typeface="Wingdings" pitchFamily="2" charset="2"/>
              <a:buChar char="q"/>
            </a:pPr>
            <a:r>
              <a:rPr lang="en-US" sz="4000" dirty="0" smtClean="0"/>
              <a:t> Validation records (Create authority records for all valid headings)</a:t>
            </a:r>
          </a:p>
          <a:p>
            <a:pPr marL="342900" indent="-342900">
              <a:buFont typeface="Wingdings" pitchFamily="2" charset="2"/>
              <a:buChar char="q"/>
            </a:pPr>
            <a:endParaRPr lang="en-US" sz="4000" dirty="0" smtClean="0"/>
          </a:p>
          <a:p>
            <a:pPr marL="342900" indent="-342900">
              <a:buFont typeface="Wingdings" pitchFamily="2" charset="2"/>
              <a:buChar char="q"/>
            </a:pPr>
            <a:r>
              <a:rPr lang="en-US" sz="4000" dirty="0" smtClean="0"/>
              <a:t> Hybrid (Link when possible, embedded otherwise) </a:t>
            </a:r>
            <a:endParaRPr lang="en-US" sz="4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a:ln>
            <a:solidFill>
              <a:schemeClr val="tx1"/>
            </a:solidFill>
          </a:ln>
        </p:spPr>
        <p:txBody>
          <a:bodyPr>
            <a:normAutofit fontScale="90000"/>
          </a:bodyPr>
          <a:lstStyle/>
          <a:p>
            <a:r>
              <a:rPr lang="en-US" dirty="0" smtClean="0"/>
              <a:t>5.8% of LCSH Headings are Established</a:t>
            </a:r>
            <a:br>
              <a:rPr lang="en-US" dirty="0" smtClean="0"/>
            </a:br>
            <a:r>
              <a:rPr lang="en-US" dirty="0" smtClean="0"/>
              <a:t>   24.8M are </a:t>
            </a:r>
            <a:r>
              <a:rPr lang="en-US" dirty="0" err="1" smtClean="0"/>
              <a:t>Unestablished</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12</a:t>
            </a:fld>
            <a:endParaRPr lang="en-US"/>
          </a:p>
        </p:txBody>
      </p:sp>
      <p:graphicFrame>
        <p:nvGraphicFramePr>
          <p:cNvPr id="4" name="Chart 3"/>
          <p:cNvGraphicFramePr/>
          <p:nvPr/>
        </p:nvGraphicFramePr>
        <p:xfrm>
          <a:off x="533400" y="1676400"/>
          <a:ext cx="76962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5715000" y="1524000"/>
            <a:ext cx="1295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LCSH Headings are Growing Rapidly</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13</a:t>
            </a:fld>
            <a:endParaRPr lang="en-US"/>
          </a:p>
        </p:txBody>
      </p:sp>
      <p:sp>
        <p:nvSpPr>
          <p:cNvPr id="4" name="TextBox 3"/>
          <p:cNvSpPr txBox="1"/>
          <p:nvPr/>
        </p:nvSpPr>
        <p:spPr>
          <a:xfrm>
            <a:off x="457200" y="1524000"/>
            <a:ext cx="8305800" cy="4524315"/>
          </a:xfrm>
          <a:prstGeom prst="rect">
            <a:avLst/>
          </a:prstGeom>
          <a:noFill/>
        </p:spPr>
        <p:txBody>
          <a:bodyPr wrap="square" rtlCol="0">
            <a:spAutoFit/>
          </a:bodyPr>
          <a:lstStyle/>
          <a:p>
            <a:pPr>
              <a:buFont typeface="Wingdings" pitchFamily="2" charset="2"/>
              <a:buChar char="q"/>
            </a:pPr>
            <a:r>
              <a:rPr lang="en-US" sz="3600" dirty="0" smtClean="0"/>
              <a:t>  26,423,651 unique LCSH headings in WorldCat,</a:t>
            </a:r>
          </a:p>
          <a:p>
            <a:pPr>
              <a:buFont typeface="Wingdings" pitchFamily="2" charset="2"/>
              <a:buChar char="q"/>
            </a:pPr>
            <a:r>
              <a:rPr lang="en-US" sz="3600" dirty="0" smtClean="0"/>
              <a:t>  1,490,61 9 new LSCH headings were added to WorldCat in 2012,</a:t>
            </a:r>
          </a:p>
          <a:p>
            <a:pPr>
              <a:buFont typeface="Wingdings" pitchFamily="2" charset="2"/>
              <a:buChar char="q"/>
            </a:pPr>
            <a:r>
              <a:rPr lang="en-US" sz="3600" dirty="0" smtClean="0"/>
              <a:t>  1,586,961 of the unique LCSH headings are established,</a:t>
            </a:r>
          </a:p>
          <a:p>
            <a:pPr>
              <a:buFont typeface="Wingdings" pitchFamily="2" charset="2"/>
              <a:buChar char="q"/>
            </a:pPr>
            <a:r>
              <a:rPr lang="en-US" sz="3600" dirty="0" smtClean="0"/>
              <a:t>  59,895 of the LCSH headings were established in 2012.</a:t>
            </a:r>
            <a:endParaRPr lang="en-US" sz="3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2"/>
          <p:cNvSpPr>
            <a:spLocks noGrp="1" noChangeArrowheads="1"/>
          </p:cNvSpPr>
          <p:nvPr>
            <p:ph type="title"/>
          </p:nvPr>
        </p:nvSpPr>
        <p:spPr>
          <a:xfrm>
            <a:off x="857251" y="0"/>
            <a:ext cx="8058150" cy="1371600"/>
          </a:xfrm>
        </p:spPr>
        <p:txBody>
          <a:bodyPr/>
          <a:lstStyle/>
          <a:p>
            <a:pPr>
              <a:defRPr/>
            </a:pPr>
            <a:r>
              <a:rPr lang="en-US" dirty="0" smtClean="0"/>
              <a:t>Impact of Faceting </a:t>
            </a:r>
            <a:endParaRPr lang="en-US" dirty="0"/>
          </a:p>
        </p:txBody>
      </p:sp>
      <p:graphicFrame>
        <p:nvGraphicFramePr>
          <p:cNvPr id="6" name="Chart 5"/>
          <p:cNvGraphicFramePr/>
          <p:nvPr/>
        </p:nvGraphicFramePr>
        <p:xfrm>
          <a:off x="685800" y="1143000"/>
          <a:ext cx="7772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2"/>
          <p:cNvSpPr txBox="1"/>
          <p:nvPr/>
        </p:nvSpPr>
        <p:spPr>
          <a:xfrm rot="16200000">
            <a:off x="1785855" y="4502879"/>
            <a:ext cx="1181157" cy="31149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dirty="0">
                <a:solidFill>
                  <a:schemeClr val="bg1"/>
                </a:solidFill>
              </a:rPr>
              <a:t>Persons (600)</a:t>
            </a:r>
          </a:p>
        </p:txBody>
      </p:sp>
      <p:sp>
        <p:nvSpPr>
          <p:cNvPr id="8" name="TextBox 4"/>
          <p:cNvSpPr txBox="1"/>
          <p:nvPr/>
        </p:nvSpPr>
        <p:spPr>
          <a:xfrm rot="16200000">
            <a:off x="3440916" y="4026684"/>
            <a:ext cx="1964064" cy="31149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dirty="0"/>
              <a:t>Conf. &amp; Meetings (611) </a:t>
            </a:r>
          </a:p>
        </p:txBody>
      </p:sp>
      <p:sp>
        <p:nvSpPr>
          <p:cNvPr id="9" name="TextBox 5"/>
          <p:cNvSpPr txBox="1"/>
          <p:nvPr/>
        </p:nvSpPr>
        <p:spPr>
          <a:xfrm rot="16200000">
            <a:off x="4933012" y="4325288"/>
            <a:ext cx="1037272" cy="31149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dirty="0"/>
              <a:t>Titles (630) </a:t>
            </a:r>
          </a:p>
        </p:txBody>
      </p:sp>
      <p:sp>
        <p:nvSpPr>
          <p:cNvPr id="10" name="TextBox 6"/>
          <p:cNvSpPr txBox="1"/>
          <p:nvPr/>
        </p:nvSpPr>
        <p:spPr>
          <a:xfrm rot="16200000">
            <a:off x="5860980" y="4502220"/>
            <a:ext cx="1238737" cy="31149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dirty="0" err="1">
                <a:solidFill>
                  <a:schemeClr val="bg1"/>
                </a:solidFill>
              </a:rPr>
              <a:t>Topicals</a:t>
            </a:r>
            <a:r>
              <a:rPr lang="en-US" sz="1400" dirty="0">
                <a:solidFill>
                  <a:schemeClr val="bg1"/>
                </a:solidFill>
              </a:rPr>
              <a:t> (650) </a:t>
            </a:r>
          </a:p>
        </p:txBody>
      </p:sp>
      <p:sp>
        <p:nvSpPr>
          <p:cNvPr id="11" name="TextBox 7"/>
          <p:cNvSpPr txBox="1"/>
          <p:nvPr/>
        </p:nvSpPr>
        <p:spPr>
          <a:xfrm rot="16200000">
            <a:off x="6694358" y="3701825"/>
            <a:ext cx="1553182"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dirty="0" err="1"/>
              <a:t>Geographics</a:t>
            </a:r>
            <a:r>
              <a:rPr lang="en-US" sz="1400" dirty="0"/>
              <a:t> (</a:t>
            </a:r>
            <a:r>
              <a:rPr lang="en-US" sz="1400" dirty="0" smtClean="0"/>
              <a:t>651) </a:t>
            </a:r>
            <a:endParaRPr lang="en-US" sz="1400" dirty="0"/>
          </a:p>
        </p:txBody>
      </p:sp>
      <p:sp>
        <p:nvSpPr>
          <p:cNvPr id="12" name="TextBox 2"/>
          <p:cNvSpPr txBox="1"/>
          <p:nvPr/>
        </p:nvSpPr>
        <p:spPr>
          <a:xfrm rot="16200000">
            <a:off x="2682743" y="4438979"/>
            <a:ext cx="1413336"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dirty="0" err="1" smtClean="0">
                <a:solidFill>
                  <a:schemeClr val="bg1"/>
                </a:solidFill>
              </a:rPr>
              <a:t>Corporates</a:t>
            </a:r>
            <a:r>
              <a:rPr lang="en-US" sz="1400" dirty="0" smtClean="0">
                <a:solidFill>
                  <a:schemeClr val="bg1"/>
                </a:solidFill>
              </a:rPr>
              <a:t> </a:t>
            </a:r>
            <a:r>
              <a:rPr lang="en-US" sz="1400" dirty="0">
                <a:solidFill>
                  <a:schemeClr val="bg1"/>
                </a:solidFill>
              </a:rPr>
              <a:t>(</a:t>
            </a:r>
            <a:r>
              <a:rPr lang="en-US" sz="1400" dirty="0" smtClean="0">
                <a:solidFill>
                  <a:schemeClr val="bg1"/>
                </a:solidFill>
              </a:rPr>
              <a:t>610</a:t>
            </a:r>
            <a:r>
              <a:rPr lang="en-US" sz="1400" dirty="0">
                <a:solidFill>
                  <a:schemeClr val="bg1"/>
                </a:solidFill>
              </a:rPr>
              <a:t>)</a:t>
            </a:r>
          </a:p>
        </p:txBody>
      </p:sp>
      <p:sp>
        <p:nvSpPr>
          <p:cNvPr id="13" name="TextBox 12"/>
          <p:cNvSpPr txBox="1"/>
          <p:nvPr/>
        </p:nvSpPr>
        <p:spPr>
          <a:xfrm>
            <a:off x="3810000" y="5486400"/>
            <a:ext cx="1872564" cy="461665"/>
          </a:xfrm>
          <a:prstGeom prst="rect">
            <a:avLst/>
          </a:prstGeom>
          <a:noFill/>
        </p:spPr>
        <p:txBody>
          <a:bodyPr wrap="none" rtlCol="0">
            <a:spAutoFit/>
          </a:bodyPr>
          <a:lstStyle/>
          <a:p>
            <a:r>
              <a:rPr lang="en-US" sz="2400" dirty="0" smtClean="0"/>
              <a:t>FAST vs. LCSH</a:t>
            </a:r>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of Faceting </a:t>
            </a:r>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15</a:t>
            </a:fld>
            <a:endParaRPr lang="en-US"/>
          </a:p>
        </p:txBody>
      </p:sp>
      <p:sp>
        <p:nvSpPr>
          <p:cNvPr id="6" name="Content Placeholder 2"/>
          <p:cNvSpPr>
            <a:spLocks noGrp="1"/>
          </p:cNvSpPr>
          <p:nvPr>
            <p:ph idx="1"/>
          </p:nvPr>
        </p:nvSpPr>
        <p:spPr>
          <a:xfrm>
            <a:off x="685800" y="1981200"/>
            <a:ext cx="8153400" cy="3505200"/>
          </a:xfrm>
          <a:solidFill>
            <a:schemeClr val="bg1"/>
          </a:solidFill>
        </p:spPr>
        <p:txBody>
          <a:bodyPr>
            <a:normAutofit/>
          </a:bodyPr>
          <a:lstStyle/>
          <a:p>
            <a:pPr>
              <a:buNone/>
            </a:pPr>
            <a:endParaRPr lang="en-US" sz="4400" dirty="0" smtClean="0">
              <a:latin typeface="+mn-lt"/>
            </a:endParaRPr>
          </a:p>
          <a:p>
            <a:pPr>
              <a:buNone/>
            </a:pPr>
            <a:r>
              <a:rPr lang="en-US" sz="4400" dirty="0" smtClean="0">
                <a:latin typeface="+mn-lt"/>
              </a:rPr>
              <a:t>26.5  million LCSH headings</a:t>
            </a:r>
          </a:p>
          <a:p>
            <a:pPr>
              <a:buNone/>
            </a:pPr>
            <a:r>
              <a:rPr lang="en-US" sz="4400" dirty="0" smtClean="0">
                <a:latin typeface="+mn-lt"/>
              </a:rPr>
              <a:t>    </a:t>
            </a:r>
            <a:r>
              <a:rPr lang="en-US" sz="4400" dirty="0" smtClean="0">
                <a:latin typeface="+mn-lt"/>
                <a:sym typeface="Wingdings" pitchFamily="2" charset="2"/>
              </a:rPr>
              <a:t></a:t>
            </a:r>
            <a:r>
              <a:rPr lang="en-US" sz="4400" dirty="0" smtClean="0">
                <a:latin typeface="+mn-lt"/>
              </a:rPr>
              <a:t> 1.7 FAST headings   </a:t>
            </a:r>
            <a:endParaRPr lang="en-US" sz="44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FAST Linked Data Mechanics</a:t>
            </a:r>
            <a:endParaRPr lang="en-US" dirty="0"/>
          </a:p>
        </p:txBody>
      </p:sp>
      <p:sp>
        <p:nvSpPr>
          <p:cNvPr id="3" name="Text Placeholder 2"/>
          <p:cNvSpPr>
            <a:spLocks noGrp="1"/>
          </p:cNvSpPr>
          <p:nvPr>
            <p:ph type="body" sz="quarter" idx="13"/>
          </p:nvPr>
        </p:nvSpPr>
        <p:spPr/>
        <p:txBody>
          <a:bodyPr/>
          <a:lstStyle/>
          <a:p>
            <a:r>
              <a:rPr lang="en-US" dirty="0" smtClean="0"/>
              <a:t>Jeff Mixter</a:t>
            </a:r>
            <a:endParaRPr lang="en-US" dirty="0"/>
          </a:p>
        </p:txBody>
      </p:sp>
      <p:sp>
        <p:nvSpPr>
          <p:cNvPr id="4" name="Text Placeholder 3"/>
          <p:cNvSpPr>
            <a:spLocks noGrp="1"/>
          </p:cNvSpPr>
          <p:nvPr>
            <p:ph type="body" sz="quarter" idx="15"/>
          </p:nvPr>
        </p:nvSpPr>
        <p:spPr>
          <a:xfrm>
            <a:off x="914400" y="4800600"/>
            <a:ext cx="4876800" cy="381000"/>
          </a:xfrm>
        </p:spPr>
        <p:txBody>
          <a:bodyPr>
            <a:normAutofit/>
          </a:bodyPr>
          <a:lstStyle/>
          <a:p>
            <a:r>
              <a:rPr lang="en-US" dirty="0" smtClean="0"/>
              <a:t>Research Support Specialist, OCLC Research</a:t>
            </a:r>
            <a:endParaRPr lang="en-US" dirty="0"/>
          </a:p>
        </p:txBody>
      </p:sp>
      <p:sp>
        <p:nvSpPr>
          <p:cNvPr id="5" name="Text Placeholder 4"/>
          <p:cNvSpPr>
            <a:spLocks noGrp="1"/>
          </p:cNvSpPr>
          <p:nvPr>
            <p:ph type="body" sz="quarter" idx="17"/>
          </p:nvPr>
        </p:nvSpPr>
        <p:spPr/>
        <p:txBody>
          <a:bodyPr/>
          <a:lstStyle/>
          <a:p>
            <a:r>
              <a:rPr lang="en-US" dirty="0" smtClean="0"/>
              <a:t>November 5, 2013</a:t>
            </a:r>
          </a:p>
          <a:p>
            <a:endParaRPr lang="en-US" dirty="0"/>
          </a:p>
        </p:txBody>
      </p:sp>
      <p:sp>
        <p:nvSpPr>
          <p:cNvPr id="6" name="Text Placeholder 5"/>
          <p:cNvSpPr>
            <a:spLocks noGrp="1"/>
          </p:cNvSpPr>
          <p:nvPr>
            <p:ph type="body" sz="quarter" idx="18"/>
          </p:nvPr>
        </p:nvSpPr>
        <p:spPr/>
        <p:txBody>
          <a:bodyPr/>
          <a:lstStyle/>
          <a:p>
            <a:r>
              <a:rPr lang="en-US" dirty="0" smtClean="0"/>
              <a:t>ASIS&amp;T Montreal</a:t>
            </a:r>
          </a:p>
          <a:p>
            <a:endParaRPr lang="en-US" dirty="0"/>
          </a:p>
        </p:txBody>
      </p:sp>
      <p:sp>
        <p:nvSpPr>
          <p:cNvPr id="7" name="Text Placeholder 6"/>
          <p:cNvSpPr>
            <a:spLocks noGrp="1"/>
          </p:cNvSpPr>
          <p:nvPr>
            <p:ph type="body" sz="quarter" idx="19"/>
          </p:nvPr>
        </p:nvSpPr>
        <p:spPr/>
        <p:txBody>
          <a:bodyPr/>
          <a:lstStyle/>
          <a:p>
            <a:r>
              <a:rPr lang="en-US" dirty="0" smtClean="0"/>
              <a:t>@</a:t>
            </a:r>
            <a:r>
              <a:rPr lang="en-US" dirty="0" err="1" smtClean="0"/>
              <a:t>JeffMixter</a:t>
            </a:r>
            <a:endParaRPr lang="en-US" dirty="0"/>
          </a:p>
        </p:txBody>
      </p:sp>
      <p:sp>
        <p:nvSpPr>
          <p:cNvPr id="8" name="Title 7"/>
          <p:cNvSpPr>
            <a:spLocks noGrp="1"/>
          </p:cNvSpPr>
          <p:nvPr>
            <p:ph type="title"/>
          </p:nvPr>
        </p:nvSpPr>
        <p:spPr/>
        <p:txBody>
          <a:bodyPr>
            <a:noAutofit/>
          </a:bodyPr>
          <a:lstStyle/>
          <a:p>
            <a:r>
              <a:rPr lang="en-US" sz="2800" b="1" dirty="0" smtClean="0"/>
              <a:t>Maximizing the Usage of Value Vocabularies in the Linked Data Ecosystem:</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algn="ctr"/>
            <a:r>
              <a:rPr lang="en-US" u="sng" dirty="0" smtClean="0"/>
              <a:t>Introduction</a:t>
            </a:r>
            <a:endParaRPr lang="en-US" u="sng"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17</a:t>
            </a:fld>
            <a:endParaRPr lang="en-US"/>
          </a:p>
        </p:txBody>
      </p:sp>
      <p:sp>
        <p:nvSpPr>
          <p:cNvPr id="4" name="TextBox 3"/>
          <p:cNvSpPr txBox="1"/>
          <p:nvPr/>
        </p:nvSpPr>
        <p:spPr>
          <a:xfrm>
            <a:off x="228600" y="838200"/>
            <a:ext cx="8610600" cy="4832092"/>
          </a:xfrm>
          <a:prstGeom prst="rect">
            <a:avLst/>
          </a:prstGeom>
          <a:noFill/>
        </p:spPr>
        <p:txBody>
          <a:bodyPr wrap="square" rtlCol="0">
            <a:spAutoFit/>
          </a:bodyPr>
          <a:lstStyle/>
          <a:p>
            <a:pPr marL="342900" indent="-342900">
              <a:buFont typeface="Wingdings" pitchFamily="2" charset="2"/>
              <a:buChar char="q"/>
            </a:pPr>
            <a:r>
              <a:rPr lang="en-US" sz="2800" dirty="0" smtClean="0">
                <a:hlinkClick r:id="rId3"/>
              </a:rPr>
              <a:t>FAST Linked Data </a:t>
            </a:r>
            <a:r>
              <a:rPr lang="en-US" sz="2800" dirty="0" smtClean="0"/>
              <a:t>was first published </a:t>
            </a:r>
            <a:r>
              <a:rPr lang="en-US" sz="2800" dirty="0" smtClean="0">
                <a:hlinkClick r:id="rId4"/>
              </a:rPr>
              <a:t>December of 2011</a:t>
            </a:r>
            <a:endParaRPr lang="en-US" sz="2800" dirty="0" smtClean="0"/>
          </a:p>
          <a:p>
            <a:pPr marL="800100" lvl="1" indent="-342900">
              <a:buFont typeface="Wingdings" pitchFamily="2" charset="2"/>
              <a:buChar char="q"/>
            </a:pPr>
            <a:r>
              <a:rPr lang="en-US" sz="2800" dirty="0" smtClean="0"/>
              <a:t>Derived from MARC</a:t>
            </a:r>
          </a:p>
          <a:p>
            <a:pPr marL="342900" indent="-342900">
              <a:buFont typeface="Wingdings" pitchFamily="2" charset="2"/>
              <a:buChar char="q"/>
            </a:pPr>
            <a:r>
              <a:rPr lang="en-US" sz="2800" dirty="0" smtClean="0"/>
              <a:t>It was developed using </a:t>
            </a:r>
            <a:r>
              <a:rPr lang="en-US" sz="2800" dirty="0" smtClean="0">
                <a:hlinkClick r:id="rId5"/>
              </a:rPr>
              <a:t>SKOS (Simple Knowledge Organization Schema)</a:t>
            </a:r>
            <a:endParaRPr lang="en-US" sz="2800" dirty="0" smtClean="0"/>
          </a:p>
          <a:p>
            <a:pPr marL="800100" lvl="1" indent="-342900">
              <a:buFont typeface="Wingdings" pitchFamily="2" charset="2"/>
              <a:buChar char="q"/>
            </a:pPr>
            <a:r>
              <a:rPr lang="en-US" sz="2800" dirty="0" smtClean="0"/>
              <a:t>Similar to </a:t>
            </a:r>
            <a:r>
              <a:rPr lang="en-US" sz="2800" dirty="0" smtClean="0">
                <a:hlinkClick r:id="rId6"/>
              </a:rPr>
              <a:t>Library of Congresses Linked Data project</a:t>
            </a:r>
            <a:endParaRPr lang="en-US" sz="2800" dirty="0" smtClean="0"/>
          </a:p>
          <a:p>
            <a:pPr marL="800100" lvl="1" indent="-342900">
              <a:buFont typeface="Wingdings" pitchFamily="2" charset="2"/>
              <a:buChar char="q"/>
            </a:pPr>
            <a:r>
              <a:rPr lang="en-US" sz="2800" dirty="0" smtClean="0"/>
              <a:t>SKOS is used to help bridge Controlled Vocabulary terms with conceptual Entities</a:t>
            </a:r>
          </a:p>
          <a:p>
            <a:pPr marL="342900" indent="-342900">
              <a:buFont typeface="Wingdings" pitchFamily="2" charset="2"/>
              <a:buChar char="q"/>
            </a:pPr>
            <a:r>
              <a:rPr lang="en-US" sz="2800" dirty="0" smtClean="0"/>
              <a:t>FAST headings link to their respective Library of Congress heading(s)</a:t>
            </a:r>
          </a:p>
          <a:p>
            <a:pPr marL="342900" indent="-342900">
              <a:buFont typeface="Wingdings" pitchFamily="2" charset="2"/>
              <a:buChar char="q"/>
            </a:pPr>
            <a:r>
              <a:rPr lang="en-US" sz="2800" dirty="0" smtClean="0"/>
              <a:t>FAST Geographic headings are linked to </a:t>
            </a:r>
            <a:r>
              <a:rPr lang="en-US" sz="2800" dirty="0" err="1" smtClean="0">
                <a:hlinkClick r:id="rId7"/>
              </a:rPr>
              <a:t>GeoNames</a:t>
            </a:r>
            <a:r>
              <a:rPr lang="en-US" sz="2800" dirty="0" smtClean="0"/>
              <a:t> </a:t>
            </a:r>
          </a:p>
          <a:p>
            <a:pPr marL="800100" lvl="1" indent="-342900">
              <a:buFont typeface="Wingdings" pitchFamily="2" charset="2"/>
              <a:buChar char="q"/>
            </a:pPr>
            <a:r>
              <a:rPr lang="en-US" sz="2800" dirty="0" smtClean="0"/>
              <a:t>Allows for services such as </a:t>
            </a:r>
            <a:r>
              <a:rPr lang="en-US" sz="2800" dirty="0" err="1" smtClean="0"/>
              <a:t>m</a:t>
            </a:r>
            <a:r>
              <a:rPr lang="en-US" sz="2800" dirty="0" err="1" smtClean="0">
                <a:hlinkClick r:id="rId8"/>
              </a:rPr>
              <a:t>apFAST</a:t>
            </a:r>
            <a:endParaRPr lang="en-US" sz="2800" dirty="0" smtClean="0"/>
          </a:p>
        </p:txBody>
      </p:sp>
    </p:spTree>
    <p:extLst>
      <p:ext uri="{BB962C8B-B14F-4D97-AF65-F5344CB8AC3E}">
        <p14:creationId xmlns:p14="http://schemas.microsoft.com/office/powerpoint/2010/main" val="9519977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20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20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20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2000"/>
                                        <p:tgtEl>
                                          <p:spTgt spid="4">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FAST URIs in MARC Bibliographic Records</a:t>
            </a:r>
            <a:endParaRPr lang="en-US" u="sng"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18</a:t>
            </a:fld>
            <a:endParaRPr lang="en-US" dirty="0"/>
          </a:p>
        </p:txBody>
      </p:sp>
      <p:sp>
        <p:nvSpPr>
          <p:cNvPr id="4" name="TextBox 3"/>
          <p:cNvSpPr txBox="1"/>
          <p:nvPr/>
        </p:nvSpPr>
        <p:spPr>
          <a:xfrm>
            <a:off x="304800" y="1524000"/>
            <a:ext cx="8534400" cy="4832092"/>
          </a:xfrm>
          <a:prstGeom prst="rect">
            <a:avLst/>
          </a:prstGeom>
          <a:noFill/>
        </p:spPr>
        <p:txBody>
          <a:bodyPr wrap="square" rtlCol="0">
            <a:spAutoFit/>
          </a:bodyPr>
          <a:lstStyle/>
          <a:p>
            <a:pPr>
              <a:buFont typeface="Wingdings" pitchFamily="2" charset="2"/>
              <a:buChar char="q"/>
            </a:pPr>
            <a:r>
              <a:rPr lang="en-US" sz="2800" dirty="0" smtClean="0"/>
              <a:t>MARC is currently the data standard</a:t>
            </a:r>
          </a:p>
          <a:p>
            <a:pPr lvl="1">
              <a:buFont typeface="Wingdings" pitchFamily="2" charset="2"/>
              <a:buChar char="q"/>
            </a:pPr>
            <a:r>
              <a:rPr lang="en-US" sz="2800" dirty="0" smtClean="0"/>
              <a:t> Should not prevent libraries from accommodating Linked Data URIs</a:t>
            </a:r>
          </a:p>
          <a:p>
            <a:pPr>
              <a:buFont typeface="Wingdings" pitchFamily="2" charset="2"/>
              <a:buChar char="q"/>
            </a:pPr>
            <a:r>
              <a:rPr lang="en-US" sz="2800" dirty="0" smtClean="0"/>
              <a:t>There is no way to actually imbed the FAST URIs into MARC</a:t>
            </a:r>
          </a:p>
          <a:p>
            <a:pPr lvl="1">
              <a:buFont typeface="Wingdings" pitchFamily="2" charset="2"/>
              <a:buChar char="q"/>
            </a:pPr>
            <a:r>
              <a:rPr lang="en-US" sz="2800" dirty="0" smtClean="0"/>
              <a:t> It is possible to add all of the needed information to generate a URI </a:t>
            </a:r>
          </a:p>
          <a:p>
            <a:pPr lvl="1">
              <a:buFont typeface="Wingdings" pitchFamily="2" charset="2"/>
              <a:buChar char="q"/>
            </a:pPr>
            <a:r>
              <a:rPr lang="en-US" sz="2800" dirty="0" smtClean="0"/>
              <a:t> Use of canonical identifiers</a:t>
            </a:r>
          </a:p>
          <a:p>
            <a:pPr>
              <a:buFont typeface="Wingdings" pitchFamily="2" charset="2"/>
              <a:buChar char="q"/>
            </a:pPr>
            <a:r>
              <a:rPr lang="en-US" sz="2800" dirty="0" smtClean="0"/>
              <a:t> The MARC $0</a:t>
            </a:r>
          </a:p>
          <a:p>
            <a:pPr lvl="1">
              <a:buFont typeface="Wingdings" pitchFamily="2" charset="2"/>
              <a:buChar char="q"/>
            </a:pPr>
            <a:r>
              <a:rPr lang="en-US" sz="2800" dirty="0" smtClean="0"/>
              <a:t> Works well with FAST but is sometimes problematic for LCHS</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20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20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2000"/>
                                        <p:tgtEl>
                                          <p:spTgt spid="4">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19</a:t>
            </a:fld>
            <a:endParaRPr lang="en-US"/>
          </a:p>
        </p:txBody>
      </p:sp>
      <p:pic>
        <p:nvPicPr>
          <p:cNvPr id="3074" name="Picture 2"/>
          <p:cNvPicPr>
            <a:picLocks noChangeAspect="1" noChangeArrowheads="1"/>
          </p:cNvPicPr>
          <p:nvPr/>
        </p:nvPicPr>
        <p:blipFill rotWithShape="1">
          <a:blip r:embed="rId3" cstate="print"/>
          <a:srcRect t="85916" r="41540" b="7042"/>
          <a:stretch/>
        </p:blipFill>
        <p:spPr bwMode="auto">
          <a:xfrm>
            <a:off x="228600" y="4343400"/>
            <a:ext cx="8915400" cy="685800"/>
          </a:xfrm>
          <a:prstGeom prst="rect">
            <a:avLst/>
          </a:prstGeom>
          <a:noFill/>
          <a:ln w="9525">
            <a:noFill/>
            <a:miter lim="800000"/>
            <a:headEnd/>
            <a:tailEnd/>
          </a:ln>
        </p:spPr>
      </p:pic>
      <p:grpSp>
        <p:nvGrpSpPr>
          <p:cNvPr id="3" name="Group 7"/>
          <p:cNvGrpSpPr/>
          <p:nvPr/>
        </p:nvGrpSpPr>
        <p:grpSpPr>
          <a:xfrm>
            <a:off x="152400" y="1600200"/>
            <a:ext cx="7010400" cy="2743200"/>
            <a:chOff x="152400" y="1600200"/>
            <a:chExt cx="7010400" cy="2743200"/>
          </a:xfrm>
        </p:grpSpPr>
        <p:cxnSp>
          <p:nvCxnSpPr>
            <p:cNvPr id="5" name="Straight Arrow Connector 4"/>
            <p:cNvCxnSpPr/>
            <p:nvPr/>
          </p:nvCxnSpPr>
          <p:spPr>
            <a:xfrm>
              <a:off x="2743200" y="2590800"/>
              <a:ext cx="4419600" cy="1752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152400" y="1600200"/>
              <a:ext cx="3429000" cy="461665"/>
            </a:xfrm>
            <a:prstGeom prst="rect">
              <a:avLst/>
            </a:prstGeom>
            <a:noFill/>
          </p:spPr>
          <p:txBody>
            <a:bodyPr wrap="square" rtlCol="0">
              <a:spAutoFit/>
            </a:bodyPr>
            <a:lstStyle/>
            <a:p>
              <a:r>
                <a:rPr lang="en-US" sz="2400" dirty="0" smtClean="0"/>
                <a:t>canonical ID in the $0</a:t>
              </a:r>
              <a:endParaRPr lang="en-US" sz="2400" dirty="0"/>
            </a:p>
          </p:txBody>
        </p:sp>
      </p:grpSp>
      <p:grpSp>
        <p:nvGrpSpPr>
          <p:cNvPr id="4" name="Group 12"/>
          <p:cNvGrpSpPr/>
          <p:nvPr/>
        </p:nvGrpSpPr>
        <p:grpSpPr>
          <a:xfrm>
            <a:off x="3505200" y="1447800"/>
            <a:ext cx="5257800" cy="891064"/>
            <a:chOff x="4495800" y="685800"/>
            <a:chExt cx="5257800" cy="891064"/>
          </a:xfrm>
        </p:grpSpPr>
        <p:sp>
          <p:nvSpPr>
            <p:cNvPr id="10" name="TextBox 9"/>
            <p:cNvSpPr txBox="1"/>
            <p:nvPr/>
          </p:nvSpPr>
          <p:spPr>
            <a:xfrm>
              <a:off x="4495800" y="685800"/>
              <a:ext cx="457200" cy="707886"/>
            </a:xfrm>
            <a:prstGeom prst="rect">
              <a:avLst/>
            </a:prstGeom>
            <a:noFill/>
          </p:spPr>
          <p:txBody>
            <a:bodyPr wrap="square" rtlCol="0">
              <a:spAutoFit/>
            </a:bodyPr>
            <a:lstStyle/>
            <a:p>
              <a:r>
                <a:rPr lang="en-US" sz="4000" dirty="0" smtClean="0">
                  <a:solidFill>
                    <a:srgbClr val="FF0000"/>
                  </a:solidFill>
                </a:rPr>
                <a:t>≠</a:t>
              </a:r>
              <a:endParaRPr lang="en-US" sz="4000" dirty="0">
                <a:solidFill>
                  <a:srgbClr val="FF0000"/>
                </a:solidFill>
              </a:endParaRPr>
            </a:p>
          </p:txBody>
        </p:sp>
        <p:sp>
          <p:nvSpPr>
            <p:cNvPr id="11" name="TextBox 10"/>
            <p:cNvSpPr txBox="1"/>
            <p:nvPr/>
          </p:nvSpPr>
          <p:spPr>
            <a:xfrm>
              <a:off x="4953000" y="838200"/>
              <a:ext cx="4800600" cy="738664"/>
            </a:xfrm>
            <a:prstGeom prst="rect">
              <a:avLst/>
            </a:prstGeom>
            <a:noFill/>
          </p:spPr>
          <p:txBody>
            <a:bodyPr wrap="square" rtlCol="0">
              <a:spAutoFit/>
            </a:bodyPr>
            <a:lstStyle/>
            <a:p>
              <a:r>
                <a:rPr lang="en-US" sz="2400" dirty="0" smtClean="0">
                  <a:hlinkClick r:id="rId4"/>
                </a:rPr>
                <a:t>http://id.worldcat.org/fast/1204623</a:t>
              </a:r>
              <a:endParaRPr lang="en-US" sz="2400" dirty="0" smtClean="0"/>
            </a:p>
            <a:p>
              <a:endParaRPr lang="en-US"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Old Environment</a:t>
            </a:r>
            <a:endParaRPr lang="en-US" dirty="0"/>
          </a:p>
        </p:txBody>
      </p:sp>
      <p:sp>
        <p:nvSpPr>
          <p:cNvPr id="2" name="Slide Number Placeholder 1"/>
          <p:cNvSpPr>
            <a:spLocks noGrp="1"/>
          </p:cNvSpPr>
          <p:nvPr>
            <p:ph type="sldNum" sz="quarter" idx="12"/>
          </p:nvPr>
        </p:nvSpPr>
        <p:spPr/>
        <p:txBody>
          <a:bodyPr/>
          <a:lstStyle/>
          <a:p>
            <a:fld id="{6B3AA010-7757-41E0-A212-D41514C97AA5}" type="slidenum">
              <a:rPr lang="en-US" smtClean="0"/>
              <a:pPr/>
              <a:t>2</a:t>
            </a:fld>
            <a:endParaRPr lang="en-US"/>
          </a:p>
        </p:txBody>
      </p:sp>
      <p:pic>
        <p:nvPicPr>
          <p:cNvPr id="4" name="Object 5"/>
          <p:cNvPicPr>
            <a:picLocks noChangeArrowheads="1"/>
          </p:cNvPicPr>
          <p:nvPr/>
        </p:nvPicPr>
        <p:blipFill>
          <a:blip r:embed="rId3" cstate="print"/>
          <a:srcRect l="-1178" t="-7899" r="-2036" b="-140"/>
          <a:stretch>
            <a:fillRect/>
          </a:stretch>
        </p:blipFill>
        <p:spPr bwMode="auto">
          <a:xfrm>
            <a:off x="762000" y="838200"/>
            <a:ext cx="7543800" cy="54673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lstStyle/>
          <a:p>
            <a:pPr algn="ctr"/>
            <a:r>
              <a:rPr lang="en-US" u="sng" dirty="0" smtClean="0"/>
              <a:t>Canonical URIs</a:t>
            </a:r>
            <a:endParaRPr lang="en-US" u="sng"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20</a:t>
            </a:fld>
            <a:endParaRPr lang="en-US"/>
          </a:p>
        </p:txBody>
      </p:sp>
      <p:sp>
        <p:nvSpPr>
          <p:cNvPr id="4" name="TextBox 3"/>
          <p:cNvSpPr txBox="1"/>
          <p:nvPr/>
        </p:nvSpPr>
        <p:spPr>
          <a:xfrm>
            <a:off x="152400" y="762000"/>
            <a:ext cx="8686800" cy="4924425"/>
          </a:xfrm>
          <a:prstGeom prst="rect">
            <a:avLst/>
          </a:prstGeom>
          <a:noFill/>
        </p:spPr>
        <p:txBody>
          <a:bodyPr wrap="square" rtlCol="0">
            <a:spAutoFit/>
          </a:bodyPr>
          <a:lstStyle/>
          <a:p>
            <a:pPr>
              <a:buFont typeface="Wingdings" pitchFamily="2" charset="2"/>
              <a:buChar char="q"/>
            </a:pPr>
            <a:r>
              <a:rPr lang="en-US" sz="2800" dirty="0">
                <a:cs typeface="Calibri"/>
              </a:rPr>
              <a:t>  </a:t>
            </a:r>
            <a:r>
              <a:rPr lang="en-US" sz="2800" dirty="0"/>
              <a:t> </a:t>
            </a:r>
            <a:r>
              <a:rPr lang="en-US" sz="2600" dirty="0"/>
              <a:t>On 2013-01-16 LC made the following changes to two name authority records</a:t>
            </a:r>
          </a:p>
          <a:p>
            <a:pPr lvl="1">
              <a:buFont typeface="Wingdings" pitchFamily="2" charset="2"/>
              <a:buChar char="q"/>
            </a:pPr>
            <a:r>
              <a:rPr lang="en-US" sz="2600" dirty="0"/>
              <a:t> n 78081636         </a:t>
            </a:r>
            <a:r>
              <a:rPr lang="en-US" sz="2600" b="1" dirty="0"/>
              <a:t>Stein, Jock</a:t>
            </a:r>
            <a:r>
              <a:rPr lang="en-US" sz="2600" dirty="0"/>
              <a:t> --&gt;  </a:t>
            </a:r>
            <a:r>
              <a:rPr lang="en-US" sz="2600" b="1" dirty="0"/>
              <a:t>Stein, Jock (Cleric)</a:t>
            </a:r>
          </a:p>
          <a:p>
            <a:pPr lvl="1">
              <a:buFont typeface="Wingdings" pitchFamily="2" charset="2"/>
              <a:buChar char="q"/>
            </a:pPr>
            <a:r>
              <a:rPr lang="en-US" sz="2600" dirty="0"/>
              <a:t> no2012157653   </a:t>
            </a:r>
            <a:r>
              <a:rPr lang="en-US" sz="2600" b="1" dirty="0"/>
              <a:t>Stein, Jock, Pulp fiction writer</a:t>
            </a:r>
            <a:r>
              <a:rPr lang="en-US" sz="2600" dirty="0"/>
              <a:t>  --&gt; </a:t>
            </a:r>
            <a:r>
              <a:rPr lang="en-US" sz="2600" b="1" dirty="0"/>
              <a:t>Stein, Jock</a:t>
            </a:r>
          </a:p>
          <a:p>
            <a:pPr>
              <a:buFont typeface="Wingdings" pitchFamily="2" charset="2"/>
              <a:buChar char="q"/>
            </a:pPr>
            <a:r>
              <a:rPr lang="en-US" sz="2600" dirty="0"/>
              <a:t> Of the 30 works that had </a:t>
            </a:r>
            <a:r>
              <a:rPr lang="en-US" sz="2600" b="1" dirty="0"/>
              <a:t>Stein, Jock</a:t>
            </a:r>
            <a:r>
              <a:rPr lang="en-US" sz="2600" dirty="0"/>
              <a:t>  (n 78081636) as either a 100 or 700 </a:t>
            </a:r>
            <a:r>
              <a:rPr lang="en-US" sz="2600" dirty="0" smtClean="0"/>
              <a:t>entry only 3 </a:t>
            </a:r>
            <a:r>
              <a:rPr lang="en-US" sz="2600" dirty="0"/>
              <a:t>were </a:t>
            </a:r>
            <a:r>
              <a:rPr lang="en-US" sz="2600" dirty="0" smtClean="0"/>
              <a:t>changed </a:t>
            </a:r>
            <a:r>
              <a:rPr lang="en-US" sz="2600" dirty="0"/>
              <a:t>to </a:t>
            </a:r>
            <a:r>
              <a:rPr lang="en-US" sz="2600" b="1" dirty="0"/>
              <a:t>Stein, Jock (Cleric</a:t>
            </a:r>
            <a:r>
              <a:rPr lang="en-US" sz="2600" b="1" dirty="0" smtClean="0"/>
              <a:t>)</a:t>
            </a:r>
            <a:r>
              <a:rPr lang="en-US" sz="2600" dirty="0" smtClean="0"/>
              <a:t> </a:t>
            </a:r>
          </a:p>
          <a:p>
            <a:pPr>
              <a:buFont typeface="Wingdings" pitchFamily="2" charset="2"/>
              <a:buChar char="q"/>
            </a:pPr>
            <a:r>
              <a:rPr lang="en-US" sz="2600" dirty="0" smtClean="0"/>
              <a:t> LC </a:t>
            </a:r>
            <a:r>
              <a:rPr lang="en-US" sz="2600" dirty="0"/>
              <a:t>practice </a:t>
            </a:r>
            <a:r>
              <a:rPr lang="en-US" sz="2600" dirty="0" smtClean="0"/>
              <a:t>prevents a </a:t>
            </a:r>
            <a:r>
              <a:rPr lang="en-US" sz="2600" dirty="0"/>
              <a:t>400 field from </a:t>
            </a:r>
            <a:r>
              <a:rPr lang="en-US" sz="2600" dirty="0" smtClean="0"/>
              <a:t>being</a:t>
            </a:r>
            <a:r>
              <a:rPr lang="en-US" sz="2600" dirty="0"/>
              <a:t> </a:t>
            </a:r>
            <a:r>
              <a:rPr lang="en-US" sz="2600" dirty="0" smtClean="0"/>
              <a:t>used in </a:t>
            </a:r>
            <a:r>
              <a:rPr lang="en-US" sz="2600" dirty="0"/>
              <a:t>n78081636 because it is now the valid 100 field heading </a:t>
            </a:r>
            <a:r>
              <a:rPr lang="en-US" sz="2600" dirty="0" smtClean="0"/>
              <a:t>no2012157653 </a:t>
            </a:r>
          </a:p>
          <a:p>
            <a:pPr>
              <a:buFont typeface="Wingdings" pitchFamily="2" charset="2"/>
              <a:buChar char="q"/>
            </a:pPr>
            <a:r>
              <a:rPr lang="en-US" sz="2600" dirty="0" smtClean="0"/>
              <a:t> It is </a:t>
            </a:r>
            <a:r>
              <a:rPr lang="en-US" sz="2600" dirty="0"/>
              <a:t>now impossible to differentiate </a:t>
            </a:r>
            <a:r>
              <a:rPr lang="en-US" sz="2600" dirty="0" smtClean="0"/>
              <a:t>the two names</a:t>
            </a:r>
            <a:endParaRPr lang="en-US" sz="2600" dirty="0"/>
          </a:p>
          <a:p>
            <a:pPr>
              <a:buFont typeface="Wingdings" pitchFamily="2" charset="2"/>
              <a:buChar char="q"/>
            </a:pPr>
            <a:r>
              <a:rPr lang="en-US" sz="2600" dirty="0"/>
              <a:t> This change pattern occurred 840 times in 2012 </a:t>
            </a:r>
            <a:r>
              <a:rPr lang="en-US" sz="2600" dirty="0" smtClean="0"/>
              <a:t>alone</a:t>
            </a:r>
            <a:endParaRPr lang="en-US" sz="2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20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20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20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21</a:t>
            </a:fld>
            <a:endParaRPr lang="en-US"/>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833" t="6323" r="53229" b="7704"/>
          <a:stretch/>
        </p:blipFill>
        <p:spPr bwMode="auto">
          <a:xfrm>
            <a:off x="0" y="0"/>
            <a:ext cx="4572000" cy="632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5"/>
          <p:cNvGrpSpPr/>
          <p:nvPr/>
        </p:nvGrpSpPr>
        <p:grpSpPr>
          <a:xfrm>
            <a:off x="1447800" y="147598"/>
            <a:ext cx="7239000" cy="6534181"/>
            <a:chOff x="1447800" y="147598"/>
            <a:chExt cx="7239000" cy="6534181"/>
          </a:xfrm>
        </p:grpSpPr>
        <p:cxnSp>
          <p:nvCxnSpPr>
            <p:cNvPr id="4" name="Straight Arrow Connector 3"/>
            <p:cNvCxnSpPr/>
            <p:nvPr/>
          </p:nvCxnSpPr>
          <p:spPr>
            <a:xfrm flipH="1" flipV="1">
              <a:off x="1447800" y="2743200"/>
              <a:ext cx="2209800" cy="152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788" t="17946" r="50212" b="9350"/>
            <a:stretch/>
          </p:blipFill>
          <p:spPr bwMode="auto">
            <a:xfrm>
              <a:off x="3733800" y="147598"/>
              <a:ext cx="4953000" cy="65341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5" name="Group 8"/>
          <p:cNvGrpSpPr/>
          <p:nvPr/>
        </p:nvGrpSpPr>
        <p:grpSpPr>
          <a:xfrm>
            <a:off x="1676400" y="200158"/>
            <a:ext cx="6343725" cy="6276842"/>
            <a:chOff x="1676400" y="200158"/>
            <a:chExt cx="6343725" cy="6276842"/>
          </a:xfrm>
        </p:grpSpPr>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000" t="7280" r="54572" b="5693"/>
            <a:stretch/>
          </p:blipFill>
          <p:spPr bwMode="auto">
            <a:xfrm>
              <a:off x="3733800" y="200158"/>
              <a:ext cx="4286325" cy="62768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Straight Arrow Connector 7"/>
            <p:cNvCxnSpPr/>
            <p:nvPr/>
          </p:nvCxnSpPr>
          <p:spPr>
            <a:xfrm flipH="1">
              <a:off x="1676400" y="1600200"/>
              <a:ext cx="2057400" cy="685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6" name="Group 11"/>
          <p:cNvGrpSpPr/>
          <p:nvPr/>
        </p:nvGrpSpPr>
        <p:grpSpPr>
          <a:xfrm>
            <a:off x="685800" y="2971800"/>
            <a:ext cx="3465227" cy="3056455"/>
            <a:chOff x="685800" y="2971800"/>
            <a:chExt cx="3465227" cy="3056455"/>
          </a:xfrm>
        </p:grpSpPr>
        <p:cxnSp>
          <p:nvCxnSpPr>
            <p:cNvPr id="11" name="Straight Arrow Connector 10"/>
            <p:cNvCxnSpPr/>
            <p:nvPr/>
          </p:nvCxnSpPr>
          <p:spPr>
            <a:xfrm flipH="1" flipV="1">
              <a:off x="685800" y="2971800"/>
              <a:ext cx="2362200" cy="2057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1029" name="Picture 5" descr="C:\Users\Jeff and Michelle\AppData\Local\Microsoft\Windows\Temporary Internet Files\Content.IE5\RZG4BVS6\MC900434859[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4849028"/>
              <a:ext cx="1179227" cy="11792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15"/>
          <p:cNvGrpSpPr/>
          <p:nvPr/>
        </p:nvGrpSpPr>
        <p:grpSpPr>
          <a:xfrm>
            <a:off x="1371600" y="491072"/>
            <a:ext cx="5410200" cy="6162104"/>
            <a:chOff x="1371600" y="491072"/>
            <a:chExt cx="5410200" cy="6162104"/>
          </a:xfrm>
        </p:grpSpPr>
        <p:cxnSp>
          <p:nvCxnSpPr>
            <p:cNvPr id="14" name="Straight Arrow Connector 13"/>
            <p:cNvCxnSpPr/>
            <p:nvPr/>
          </p:nvCxnSpPr>
          <p:spPr>
            <a:xfrm flipH="1" flipV="1">
              <a:off x="1371600" y="1066800"/>
              <a:ext cx="990600" cy="609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1030"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250" t="10835" r="62095" b="25574"/>
            <a:stretch/>
          </p:blipFill>
          <p:spPr bwMode="auto">
            <a:xfrm>
              <a:off x="2362200" y="491072"/>
              <a:ext cx="4419600" cy="61621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1731473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pPr algn="ctr"/>
            <a:r>
              <a:rPr lang="en-US" b="1" u="sng" dirty="0" smtClean="0"/>
              <a:t>??? foaf:focus ???</a:t>
            </a:r>
            <a:endParaRPr lang="en-US" b="1" u="sng"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22</a:t>
            </a:fld>
            <a:endParaRPr lang="en-US"/>
          </a:p>
        </p:txBody>
      </p:sp>
      <p:sp>
        <p:nvSpPr>
          <p:cNvPr id="4" name="TextBox 3"/>
          <p:cNvSpPr txBox="1"/>
          <p:nvPr/>
        </p:nvSpPr>
        <p:spPr>
          <a:xfrm>
            <a:off x="304800" y="3124200"/>
            <a:ext cx="8305800" cy="2677656"/>
          </a:xfrm>
          <a:prstGeom prst="rect">
            <a:avLst/>
          </a:prstGeom>
          <a:noFill/>
        </p:spPr>
        <p:txBody>
          <a:bodyPr wrap="square" rtlCol="0">
            <a:spAutoFit/>
          </a:bodyPr>
          <a:lstStyle/>
          <a:p>
            <a:pPr marL="285750" indent="-285750">
              <a:buFont typeface="Wingdings" pitchFamily="2" charset="2"/>
              <a:buChar char="q"/>
            </a:pPr>
            <a:r>
              <a:rPr lang="en-US" sz="2800" dirty="0" smtClean="0"/>
              <a:t>Unique to the FAST and VIAF vocabulary</a:t>
            </a:r>
          </a:p>
          <a:p>
            <a:pPr marL="285750" indent="-285750">
              <a:buFont typeface="Wingdings" pitchFamily="2" charset="2"/>
              <a:buChar char="q"/>
            </a:pPr>
            <a:r>
              <a:rPr lang="en-US" sz="2800" dirty="0" smtClean="0"/>
              <a:t>Allows FAST controlled headings to link to resources that represent/describe the real-world thing</a:t>
            </a:r>
          </a:p>
          <a:p>
            <a:pPr marL="285750" indent="-285750">
              <a:buFont typeface="Wingdings" pitchFamily="2" charset="2"/>
              <a:buChar char="q"/>
            </a:pPr>
            <a:r>
              <a:rPr lang="en-US" sz="2800" dirty="0" smtClean="0"/>
              <a:t>The foaf:focus property highlights the problematic nature incorporating controlled vocabularies in Linked Data</a:t>
            </a:r>
            <a:endParaRPr lang="en-US" sz="2800"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71" t="18286" r="14191" b="32783"/>
          <a:stretch/>
        </p:blipFill>
        <p:spPr bwMode="auto">
          <a:xfrm>
            <a:off x="0" y="3048000"/>
            <a:ext cx="9144000" cy="3345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1000" y="1219200"/>
            <a:ext cx="8229600" cy="1754326"/>
          </a:xfrm>
          <a:prstGeom prst="rect">
            <a:avLst/>
          </a:prstGeom>
          <a:noFill/>
        </p:spPr>
        <p:txBody>
          <a:bodyPr wrap="square" rtlCol="0">
            <a:spAutoFit/>
          </a:bodyPr>
          <a:lstStyle/>
          <a:p>
            <a:r>
              <a:rPr lang="en-US" sz="3600" dirty="0" smtClean="0"/>
              <a:t>“The focus property relates a conceptualization of something to the thing itself…”  - </a:t>
            </a:r>
            <a:r>
              <a:rPr lang="en-US" sz="2400" dirty="0" smtClean="0">
                <a:hlinkClick r:id="rId3"/>
              </a:rPr>
              <a:t>http://xmlns.com/foaf/spec/#term_focus</a:t>
            </a:r>
            <a:endParaRPr lang="en-US" sz="2400" dirty="0"/>
          </a:p>
        </p:txBody>
      </p:sp>
    </p:spTree>
    <p:extLst>
      <p:ext uri="{BB962C8B-B14F-4D97-AF65-F5344CB8AC3E}">
        <p14:creationId xmlns:p14="http://schemas.microsoft.com/office/powerpoint/2010/main" val="3304809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nodeType="clickEffect">
                                  <p:stCondLst>
                                    <p:cond delay="0"/>
                                  </p:stCondLst>
                                  <p:childTnLst>
                                    <p:animEffect transition="out" filter="checkerboard(across)">
                                      <p:cBhvr>
                                        <p:cTn id="12" dur="500"/>
                                        <p:tgtEl>
                                          <p:spTgt spid="2050"/>
                                        </p:tgtEl>
                                      </p:cBhvr>
                                    </p:animEffect>
                                    <p:set>
                                      <p:cBhvr>
                                        <p:cTn id="13" dur="1" fill="hold">
                                          <p:stCondLst>
                                            <p:cond delay="499"/>
                                          </p:stCondLst>
                                        </p:cTn>
                                        <p:tgtEl>
                                          <p:spTgt spid="205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2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20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219200"/>
          </a:xfrm>
        </p:spPr>
        <p:txBody>
          <a:bodyPr>
            <a:noAutofit/>
          </a:bodyPr>
          <a:lstStyle/>
          <a:p>
            <a:pPr algn="ctr"/>
            <a:r>
              <a:rPr lang="en-US" sz="3600" u="sng" dirty="0" smtClean="0"/>
              <a:t>Linking a </a:t>
            </a:r>
            <a:r>
              <a:rPr lang="en-US" sz="3600" u="sng" dirty="0" err="1" smtClean="0"/>
              <a:t>skos:Concept</a:t>
            </a:r>
            <a:r>
              <a:rPr lang="en-US" sz="3600" u="sng" dirty="0" smtClean="0"/>
              <a:t> </a:t>
            </a:r>
            <a:r>
              <a:rPr lang="en-US" sz="3600" b="1" u="sng" dirty="0" smtClean="0"/>
              <a:t>to another </a:t>
            </a:r>
            <a:r>
              <a:rPr lang="en-US" sz="3600" b="1" u="sng" dirty="0" err="1" smtClean="0"/>
              <a:t>skos:Concept</a:t>
            </a:r>
            <a:endParaRPr lang="en-US" sz="3600" b="1" u="sng"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23</a:t>
            </a:fld>
            <a:endParaRPr lang="en-US"/>
          </a:p>
        </p:txBody>
      </p:sp>
      <p:sp>
        <p:nvSpPr>
          <p:cNvPr id="4" name="TextBox 3"/>
          <p:cNvSpPr txBox="1"/>
          <p:nvPr/>
        </p:nvSpPr>
        <p:spPr>
          <a:xfrm>
            <a:off x="304800" y="1828800"/>
            <a:ext cx="8610600" cy="3108543"/>
          </a:xfrm>
          <a:prstGeom prst="rect">
            <a:avLst/>
          </a:prstGeom>
          <a:noFill/>
        </p:spPr>
        <p:txBody>
          <a:bodyPr wrap="square" rtlCol="0">
            <a:spAutoFit/>
          </a:bodyPr>
          <a:lstStyle/>
          <a:p>
            <a:pPr>
              <a:buFont typeface="Wingdings" pitchFamily="2" charset="2"/>
              <a:buChar char="q"/>
            </a:pPr>
            <a:r>
              <a:rPr lang="en-US" sz="2800" dirty="0" smtClean="0"/>
              <a:t>SKOS is very good at representing Controlled Vocabulary terms as RDF but is falls short when it comes to describing the type of Entity or Entity to Entity relationships  </a:t>
            </a:r>
          </a:p>
          <a:p>
            <a:pPr>
              <a:buFont typeface="Wingdings" pitchFamily="2" charset="2"/>
              <a:buChar char="q"/>
            </a:pPr>
            <a:r>
              <a:rPr lang="en-US" sz="2800" dirty="0" smtClean="0"/>
              <a:t>There is a constraint that prevents </a:t>
            </a:r>
            <a:r>
              <a:rPr lang="en-US" sz="2800" dirty="0" err="1" smtClean="0"/>
              <a:t>owl:sameAs</a:t>
            </a:r>
            <a:r>
              <a:rPr lang="en-US" sz="2800" dirty="0" smtClean="0"/>
              <a:t> from being used </a:t>
            </a:r>
          </a:p>
          <a:p>
            <a:pPr>
              <a:buFont typeface="Wingdings" pitchFamily="2" charset="2"/>
              <a:buChar char="q"/>
            </a:pPr>
            <a:r>
              <a:rPr lang="en-US" sz="2800" dirty="0" smtClean="0"/>
              <a:t> In order to link two </a:t>
            </a:r>
            <a:r>
              <a:rPr lang="en-US" sz="2800" dirty="0" err="1" smtClean="0"/>
              <a:t>skos:Concepts</a:t>
            </a:r>
            <a:r>
              <a:rPr lang="en-US" sz="2800" dirty="0" smtClean="0"/>
              <a:t> one uses </a:t>
            </a:r>
            <a:r>
              <a:rPr lang="en-US" sz="2800" dirty="0" err="1" smtClean="0"/>
              <a:t>skos:exactMatch</a:t>
            </a:r>
            <a:endParaRPr lang="en-US" sz="2800" dirty="0" smtClean="0"/>
          </a:p>
        </p:txBody>
      </p:sp>
    </p:spTree>
    <p:extLst>
      <p:ext uri="{BB962C8B-B14F-4D97-AF65-F5344CB8AC3E}">
        <p14:creationId xmlns:p14="http://schemas.microsoft.com/office/powerpoint/2010/main" val="1895424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24</a:t>
            </a:fld>
            <a:endParaRPr lang="en-US"/>
          </a:p>
        </p:txBody>
      </p:sp>
      <p:sp>
        <p:nvSpPr>
          <p:cNvPr id="3" name="Rectangle 2"/>
          <p:cNvSpPr/>
          <p:nvPr/>
        </p:nvSpPr>
        <p:spPr>
          <a:xfrm>
            <a:off x="304800" y="1447800"/>
            <a:ext cx="8610600" cy="3970318"/>
          </a:xfrm>
          <a:prstGeom prst="rect">
            <a:avLst/>
          </a:prstGeom>
        </p:spPr>
        <p:txBody>
          <a:bodyPr wrap="square">
            <a:spAutoFit/>
          </a:bodyPr>
          <a:lstStyle/>
          <a:p>
            <a:pPr>
              <a:buFont typeface="Wingdings" pitchFamily="2" charset="2"/>
              <a:buChar char="q"/>
            </a:pPr>
            <a:r>
              <a:rPr lang="en-US" sz="2800" dirty="0" smtClean="0"/>
              <a:t>SKOS was designed with thesauri, controlled vocabularies, taxonomies etc. in mind</a:t>
            </a:r>
          </a:p>
          <a:p>
            <a:pPr>
              <a:buFont typeface="Wingdings" pitchFamily="2" charset="2"/>
              <a:buChar char="q"/>
            </a:pPr>
            <a:r>
              <a:rPr lang="en-US" sz="2800" dirty="0" smtClean="0"/>
              <a:t> It would not be appropriate to say that one </a:t>
            </a:r>
            <a:r>
              <a:rPr lang="en-US" sz="2800" dirty="0" err="1" smtClean="0"/>
              <a:t>skos:Concept</a:t>
            </a:r>
            <a:r>
              <a:rPr lang="en-US" sz="2800" dirty="0" smtClean="0"/>
              <a:t> is literally the same as another </a:t>
            </a:r>
            <a:r>
              <a:rPr lang="en-US" sz="2800" dirty="0" err="1" smtClean="0"/>
              <a:t>skos:Concept</a:t>
            </a:r>
            <a:endParaRPr lang="en-US" sz="2800" dirty="0" smtClean="0"/>
          </a:p>
          <a:p>
            <a:pPr lvl="1">
              <a:buFont typeface="Wingdings" pitchFamily="2" charset="2"/>
              <a:buChar char="q"/>
            </a:pPr>
            <a:r>
              <a:rPr lang="en-US" sz="2800" dirty="0" smtClean="0"/>
              <a:t> This would cause confusion as to what the preferred term was </a:t>
            </a:r>
          </a:p>
          <a:p>
            <a:pPr>
              <a:buFont typeface="Wingdings" pitchFamily="2" charset="2"/>
              <a:buChar char="q"/>
            </a:pPr>
            <a:r>
              <a:rPr lang="en-US" sz="2800" dirty="0" smtClean="0"/>
              <a:t> All that can be claimed is that a </a:t>
            </a:r>
            <a:r>
              <a:rPr lang="en-US" sz="2800" dirty="0" err="1" smtClean="0"/>
              <a:t>skos:Concept</a:t>
            </a:r>
            <a:r>
              <a:rPr lang="en-US" sz="2800" dirty="0" smtClean="0"/>
              <a:t> in one ontology has an exact match that can be identified in another ontology</a:t>
            </a:r>
          </a:p>
        </p:txBody>
      </p:sp>
      <p:sp>
        <p:nvSpPr>
          <p:cNvPr id="4" name="Title 1"/>
          <p:cNvSpPr txBox="1">
            <a:spLocks/>
          </p:cNvSpPr>
          <p:nvPr/>
        </p:nvSpPr>
        <p:spPr>
          <a:xfrm>
            <a:off x="304800" y="152400"/>
            <a:ext cx="8458200" cy="1219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Open Sans Semibold" pitchFamily="34" charset="0"/>
                <a:ea typeface="Open Sans Semibold" pitchFamily="34" charset="0"/>
                <a:cs typeface="Open Sans Semibold" pitchFamily="34" charset="0"/>
              </a:rPr>
              <a:t>Linking a skos:Concept </a:t>
            </a:r>
            <a:r>
              <a:rPr kumimoji="0" lang="en-US" sz="3600" b="1" i="0" u="none" strike="noStrike" kern="1200" cap="none" spc="0" normalizeH="0" baseline="0" noProof="0" smtClean="0">
                <a:ln>
                  <a:noFill/>
                </a:ln>
                <a:solidFill>
                  <a:schemeClr val="tx1"/>
                </a:solidFill>
                <a:effectLst/>
                <a:uLnTx/>
                <a:uFillTx/>
                <a:latin typeface="Open Sans Semibold" pitchFamily="34" charset="0"/>
                <a:ea typeface="Open Sans Semibold" pitchFamily="34" charset="0"/>
                <a:cs typeface="Open Sans Semibold" pitchFamily="34" charset="0"/>
              </a:rPr>
              <a:t>to another skos:Concept</a:t>
            </a:r>
            <a:endParaRPr kumimoji="0" lang="en-US" sz="3600" b="1" i="0" u="none" strike="noStrike" kern="1200" cap="none" spc="0" normalizeH="0" baseline="0" noProof="0" dirty="0">
              <a:ln>
                <a:noFill/>
              </a:ln>
              <a:solidFill>
                <a:schemeClr val="tx1"/>
              </a:solidFill>
              <a:effectLst/>
              <a:uLnTx/>
              <a:uFillTx/>
              <a:latin typeface="Open Sans Semibold" pitchFamily="34" charset="0"/>
              <a:ea typeface="Open Sans Semibold" pitchFamily="34" charset="0"/>
              <a:cs typeface="Open Sans Semibold"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Linking </a:t>
            </a:r>
            <a:r>
              <a:rPr lang="en-US" u="sng" dirty="0" err="1" smtClean="0"/>
              <a:t>skos:Concept</a:t>
            </a:r>
            <a:r>
              <a:rPr lang="en-US" u="sng" dirty="0" smtClean="0"/>
              <a:t> to Real-World Things</a:t>
            </a:r>
            <a:endParaRPr lang="en-US" u="sng"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25</a:t>
            </a:fld>
            <a:endParaRPr lang="en-US"/>
          </a:p>
        </p:txBody>
      </p:sp>
      <p:sp>
        <p:nvSpPr>
          <p:cNvPr id="4" name="TextBox 3"/>
          <p:cNvSpPr txBox="1"/>
          <p:nvPr/>
        </p:nvSpPr>
        <p:spPr>
          <a:xfrm>
            <a:off x="381000" y="1676400"/>
            <a:ext cx="8610600" cy="3600986"/>
          </a:xfrm>
          <a:prstGeom prst="rect">
            <a:avLst/>
          </a:prstGeom>
          <a:noFill/>
        </p:spPr>
        <p:txBody>
          <a:bodyPr wrap="square" rtlCol="0">
            <a:spAutoFit/>
          </a:bodyPr>
          <a:lstStyle/>
          <a:p>
            <a:pPr>
              <a:buFont typeface="Wingdings" pitchFamily="2" charset="2"/>
              <a:buChar char="q"/>
            </a:pPr>
            <a:r>
              <a:rPr lang="en-US" sz="2800" dirty="0" smtClean="0"/>
              <a:t> SKOS only describes things as concepts that have preferred and alternative labels</a:t>
            </a:r>
          </a:p>
          <a:p>
            <a:pPr lvl="1">
              <a:buFont typeface="Wingdings" pitchFamily="2" charset="2"/>
              <a:buChar char="q"/>
            </a:pPr>
            <a:r>
              <a:rPr lang="en-US" sz="2800" dirty="0" smtClean="0"/>
              <a:t> This is very effective for describing the provenance of controlled terms</a:t>
            </a:r>
          </a:p>
          <a:p>
            <a:r>
              <a:rPr lang="en-US" sz="2100" dirty="0" smtClean="0"/>
              <a:t>                                              </a:t>
            </a:r>
          </a:p>
          <a:p>
            <a:endParaRPr lang="en-US" sz="2100" dirty="0" smtClean="0"/>
          </a:p>
          <a:p>
            <a:endParaRPr lang="en-US" sz="2100" dirty="0" smtClean="0"/>
          </a:p>
          <a:p>
            <a:r>
              <a:rPr lang="en-US" sz="2100" dirty="0" smtClean="0"/>
              <a:t>				  </a:t>
            </a:r>
            <a:r>
              <a:rPr lang="en-US" sz="3200" b="1" dirty="0" smtClean="0"/>
              <a:t>BUT…</a:t>
            </a:r>
          </a:p>
          <a:p>
            <a:pPr>
              <a:buFont typeface="Wingdings" pitchFamily="2" charset="2"/>
              <a:buChar char="q"/>
            </a:pPr>
            <a:endParaRPr lang="en-US" sz="2100" dirty="0"/>
          </a:p>
        </p:txBody>
      </p:sp>
    </p:spTree>
    <p:extLst>
      <p:ext uri="{BB962C8B-B14F-4D97-AF65-F5344CB8AC3E}">
        <p14:creationId xmlns:p14="http://schemas.microsoft.com/office/powerpoint/2010/main" val="1895424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26</a:t>
            </a:fld>
            <a:endParaRPr lang="en-US"/>
          </a:p>
        </p:txBody>
      </p:sp>
      <p:sp>
        <p:nvSpPr>
          <p:cNvPr id="3" name="Rectangle 2"/>
          <p:cNvSpPr/>
          <p:nvPr/>
        </p:nvSpPr>
        <p:spPr>
          <a:xfrm>
            <a:off x="228600" y="1219200"/>
            <a:ext cx="8763000" cy="4893647"/>
          </a:xfrm>
          <a:prstGeom prst="rect">
            <a:avLst/>
          </a:prstGeom>
        </p:spPr>
        <p:txBody>
          <a:bodyPr wrap="square">
            <a:spAutoFit/>
          </a:bodyPr>
          <a:lstStyle/>
          <a:p>
            <a:pPr>
              <a:buFont typeface="Wingdings" pitchFamily="2" charset="2"/>
              <a:buChar char="q"/>
            </a:pPr>
            <a:r>
              <a:rPr lang="en-US" sz="2600" b="1" dirty="0" smtClean="0"/>
              <a:t>People are People and Places are Places </a:t>
            </a:r>
          </a:p>
          <a:p>
            <a:pPr lvl="1">
              <a:buFont typeface="Wingdings" pitchFamily="2" charset="2"/>
              <a:buChar char="q"/>
            </a:pPr>
            <a:r>
              <a:rPr lang="en-US" sz="2600" dirty="0" smtClean="0"/>
              <a:t> in order to describe something accurately they need to be labeled as those specific types of Things</a:t>
            </a:r>
          </a:p>
          <a:p>
            <a:pPr>
              <a:buFont typeface="Wingdings" pitchFamily="2" charset="2"/>
              <a:buChar char="q"/>
            </a:pPr>
            <a:r>
              <a:rPr lang="en-US" sz="2600" dirty="0" smtClean="0"/>
              <a:t> </a:t>
            </a:r>
            <a:r>
              <a:rPr lang="en-US" sz="2600" dirty="0" err="1" smtClean="0"/>
              <a:t>foaf:focus</a:t>
            </a:r>
            <a:r>
              <a:rPr lang="en-US" sz="2600" dirty="0" smtClean="0"/>
              <a:t> allows FAST Controlled Vocabulary terms (</a:t>
            </a:r>
            <a:r>
              <a:rPr lang="en-US" sz="2600" dirty="0" err="1" smtClean="0"/>
              <a:t>skos:Concept</a:t>
            </a:r>
            <a:r>
              <a:rPr lang="en-US" sz="2600" dirty="0" smtClean="0"/>
              <a:t>) to be connected to URIs that identify real-world entities</a:t>
            </a:r>
          </a:p>
          <a:p>
            <a:pPr lvl="1">
              <a:buFont typeface="Wingdings" pitchFamily="2" charset="2"/>
              <a:buChar char="q"/>
            </a:pPr>
            <a:r>
              <a:rPr lang="en-US" sz="2600" dirty="0" smtClean="0"/>
              <a:t>VIAF, </a:t>
            </a:r>
            <a:r>
              <a:rPr lang="en-US" sz="2600" dirty="0" err="1" smtClean="0"/>
              <a:t>GeoNames</a:t>
            </a:r>
            <a:r>
              <a:rPr lang="en-US" sz="2600" dirty="0" smtClean="0"/>
              <a:t> and Dbpedia.org (represented as Wikipedia in the MARC record)</a:t>
            </a:r>
          </a:p>
          <a:p>
            <a:pPr lvl="1">
              <a:buFont typeface="Wingdings" pitchFamily="2" charset="2"/>
              <a:buChar char="q"/>
            </a:pPr>
            <a:r>
              <a:rPr lang="en-US" sz="2600" dirty="0" smtClean="0"/>
              <a:t> Machines can understand (reason) that a FAST controlled term is related to a real-world entity and allows human to gather more information about the entity that is being described </a:t>
            </a:r>
            <a:endParaRPr lang="en-US" sz="2600" dirty="0"/>
          </a:p>
        </p:txBody>
      </p:sp>
      <p:sp>
        <p:nvSpPr>
          <p:cNvPr id="4" name="Title 1"/>
          <p:cNvSpPr txBox="1">
            <a:spLocks/>
          </p:cNvSpPr>
          <p:nvPr/>
        </p:nvSpPr>
        <p:spPr>
          <a:xfrm>
            <a:off x="457200" y="274638"/>
            <a:ext cx="8229600" cy="1143000"/>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smtClean="0">
                <a:ln>
                  <a:noFill/>
                </a:ln>
                <a:solidFill>
                  <a:schemeClr val="tx1"/>
                </a:solidFill>
                <a:effectLst/>
                <a:uLnTx/>
                <a:uFillTx/>
                <a:latin typeface="Open Sans Semibold" pitchFamily="34" charset="0"/>
                <a:ea typeface="Open Sans Semibold" pitchFamily="34" charset="0"/>
                <a:cs typeface="Open Sans Semibold" pitchFamily="34" charset="0"/>
              </a:rPr>
              <a:t>Linking </a:t>
            </a:r>
            <a:r>
              <a:rPr kumimoji="0" lang="en-US" sz="4000" b="0" i="0" u="sng" strike="noStrike" kern="1200" cap="none" spc="0" normalizeH="0" baseline="0" noProof="0" dirty="0" err="1" smtClean="0">
                <a:ln>
                  <a:noFill/>
                </a:ln>
                <a:solidFill>
                  <a:schemeClr val="tx1"/>
                </a:solidFill>
                <a:effectLst/>
                <a:uLnTx/>
                <a:uFillTx/>
                <a:latin typeface="Open Sans Semibold" pitchFamily="34" charset="0"/>
                <a:ea typeface="Open Sans Semibold" pitchFamily="34" charset="0"/>
                <a:cs typeface="Open Sans Semibold" pitchFamily="34" charset="0"/>
              </a:rPr>
              <a:t>skos:Concept</a:t>
            </a:r>
            <a:r>
              <a:rPr kumimoji="0" lang="en-US" sz="4000" b="0" i="0" u="sng" strike="noStrike" kern="1200" cap="none" spc="0" normalizeH="0" baseline="0" noProof="0" dirty="0" smtClean="0">
                <a:ln>
                  <a:noFill/>
                </a:ln>
                <a:solidFill>
                  <a:schemeClr val="tx1"/>
                </a:solidFill>
                <a:effectLst/>
                <a:uLnTx/>
                <a:uFillTx/>
                <a:latin typeface="Open Sans Semibold" pitchFamily="34" charset="0"/>
                <a:ea typeface="Open Sans Semibold" pitchFamily="34" charset="0"/>
                <a:cs typeface="Open Sans Semibold" pitchFamily="34" charset="0"/>
              </a:rPr>
              <a:t> to Real-World Things</a:t>
            </a:r>
            <a:endParaRPr kumimoji="0" lang="en-US" sz="4000" b="0" i="0" u="sng" strike="noStrike" kern="1200" cap="none" spc="0" normalizeH="0" baseline="0" noProof="0" dirty="0">
              <a:ln>
                <a:noFill/>
              </a:ln>
              <a:solidFill>
                <a:schemeClr val="tx1"/>
              </a:solidFill>
              <a:effectLst/>
              <a:uLnTx/>
              <a:uFillTx/>
              <a:latin typeface="Open Sans Semibold" pitchFamily="34" charset="0"/>
              <a:ea typeface="Open Sans Semibold" pitchFamily="34" charset="0"/>
              <a:cs typeface="Open Sans Semibold"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3AA010-7757-41E0-A212-D41514C97AA5}" type="slidenum">
              <a:rPr lang="en-US" smtClean="0"/>
              <a:pPr/>
              <a:t>27</a:t>
            </a:fld>
            <a:endParaRPr lang="en-US"/>
          </a:p>
        </p:txBody>
      </p:sp>
      <p:grpSp>
        <p:nvGrpSpPr>
          <p:cNvPr id="2" name="Group 15"/>
          <p:cNvGrpSpPr/>
          <p:nvPr/>
        </p:nvGrpSpPr>
        <p:grpSpPr>
          <a:xfrm>
            <a:off x="3609340" y="2133600"/>
            <a:ext cx="1524000" cy="1371600"/>
            <a:chOff x="3124200" y="2133600"/>
            <a:chExt cx="1524000" cy="1371600"/>
          </a:xfrm>
        </p:grpSpPr>
        <p:sp>
          <p:nvSpPr>
            <p:cNvPr id="4" name="Oval 3"/>
            <p:cNvSpPr/>
            <p:nvPr/>
          </p:nvSpPr>
          <p:spPr>
            <a:xfrm>
              <a:off x="3124200" y="2133600"/>
              <a:ext cx="15240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24860" y="2438400"/>
              <a:ext cx="1132840" cy="646331"/>
            </a:xfrm>
            <a:prstGeom prst="rect">
              <a:avLst/>
            </a:prstGeom>
            <a:noFill/>
          </p:spPr>
          <p:txBody>
            <a:bodyPr wrap="square" rtlCol="0">
              <a:spAutoFit/>
            </a:bodyPr>
            <a:lstStyle/>
            <a:p>
              <a:pPr algn="ctr"/>
              <a:r>
                <a:rPr lang="en-US" sz="3600" b="1" dirty="0" smtClean="0">
                  <a:solidFill>
                    <a:schemeClr val="bg1"/>
                  </a:solidFill>
                </a:rPr>
                <a:t>VIAF</a:t>
              </a:r>
              <a:endParaRPr lang="en-US" sz="3600" b="1" dirty="0">
                <a:solidFill>
                  <a:schemeClr val="bg1"/>
                </a:solidFill>
              </a:endParaRPr>
            </a:p>
          </p:txBody>
        </p:sp>
      </p:grpSp>
      <p:grpSp>
        <p:nvGrpSpPr>
          <p:cNvPr id="7" name="Group 79"/>
          <p:cNvGrpSpPr/>
          <p:nvPr/>
        </p:nvGrpSpPr>
        <p:grpSpPr>
          <a:xfrm>
            <a:off x="304800" y="304800"/>
            <a:ext cx="8610600" cy="5422900"/>
            <a:chOff x="304800" y="304800"/>
            <a:chExt cx="8610600" cy="5422900"/>
          </a:xfrm>
        </p:grpSpPr>
        <p:grpSp>
          <p:nvGrpSpPr>
            <p:cNvPr id="8" name="Group 27"/>
            <p:cNvGrpSpPr/>
            <p:nvPr/>
          </p:nvGrpSpPr>
          <p:grpSpPr>
            <a:xfrm>
              <a:off x="381000" y="304800"/>
              <a:ext cx="2514600" cy="838200"/>
              <a:chOff x="381000" y="304800"/>
              <a:chExt cx="2514600" cy="838200"/>
            </a:xfrm>
          </p:grpSpPr>
          <p:sp>
            <p:nvSpPr>
              <p:cNvPr id="13" name="Rounded Rectangle 12"/>
              <p:cNvSpPr/>
              <p:nvPr/>
            </p:nvSpPr>
            <p:spPr>
              <a:xfrm>
                <a:off x="381000" y="304800"/>
                <a:ext cx="2514600" cy="838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TextBox 18"/>
              <p:cNvSpPr txBox="1"/>
              <p:nvPr/>
            </p:nvSpPr>
            <p:spPr>
              <a:xfrm>
                <a:off x="609600" y="381000"/>
                <a:ext cx="2133600" cy="646331"/>
              </a:xfrm>
              <a:prstGeom prst="rect">
                <a:avLst/>
              </a:prstGeom>
              <a:noFill/>
            </p:spPr>
            <p:txBody>
              <a:bodyPr wrap="square" rtlCol="0">
                <a:spAutoFit/>
              </a:bodyPr>
              <a:lstStyle/>
              <a:p>
                <a:pPr algn="ctr"/>
                <a:r>
                  <a:rPr lang="en-US" sz="3600" b="1" dirty="0" smtClean="0"/>
                  <a:t>LCNAF</a:t>
                </a:r>
                <a:endParaRPr lang="en-US" sz="3600" b="1" dirty="0"/>
              </a:p>
            </p:txBody>
          </p:sp>
        </p:grpSp>
        <p:grpSp>
          <p:nvGrpSpPr>
            <p:cNvPr id="9" name="Group 25"/>
            <p:cNvGrpSpPr/>
            <p:nvPr/>
          </p:nvGrpSpPr>
          <p:grpSpPr>
            <a:xfrm>
              <a:off x="304800" y="4572000"/>
              <a:ext cx="2362200" cy="1155700"/>
              <a:chOff x="304800" y="4572000"/>
              <a:chExt cx="2362200" cy="1155700"/>
            </a:xfrm>
          </p:grpSpPr>
          <p:sp>
            <p:nvSpPr>
              <p:cNvPr id="14" name="Rounded Rectangle 13"/>
              <p:cNvSpPr/>
              <p:nvPr/>
            </p:nvSpPr>
            <p:spPr>
              <a:xfrm>
                <a:off x="304800" y="4572000"/>
                <a:ext cx="2362200" cy="11557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TextBox 21"/>
              <p:cNvSpPr txBox="1"/>
              <p:nvPr/>
            </p:nvSpPr>
            <p:spPr>
              <a:xfrm>
                <a:off x="381000" y="4876800"/>
                <a:ext cx="2209800" cy="584775"/>
              </a:xfrm>
              <a:prstGeom prst="rect">
                <a:avLst/>
              </a:prstGeom>
              <a:noFill/>
            </p:spPr>
            <p:txBody>
              <a:bodyPr wrap="square" rtlCol="0">
                <a:spAutoFit/>
              </a:bodyPr>
              <a:lstStyle/>
              <a:p>
                <a:pPr algn="ctr"/>
                <a:r>
                  <a:rPr lang="en-US" sz="3200" b="1" dirty="0" smtClean="0"/>
                  <a:t>Getty ULAN</a:t>
                </a:r>
                <a:endParaRPr lang="en-US" sz="3200" b="1" dirty="0"/>
              </a:p>
            </p:txBody>
          </p:sp>
        </p:grpSp>
        <p:grpSp>
          <p:nvGrpSpPr>
            <p:cNvPr id="10" name="Group 10"/>
            <p:cNvGrpSpPr/>
            <p:nvPr/>
          </p:nvGrpSpPr>
          <p:grpSpPr>
            <a:xfrm>
              <a:off x="6096000" y="304800"/>
              <a:ext cx="2743200" cy="914400"/>
              <a:chOff x="6096000" y="304800"/>
              <a:chExt cx="2743200" cy="914400"/>
            </a:xfrm>
          </p:grpSpPr>
          <p:sp>
            <p:nvSpPr>
              <p:cNvPr id="12" name="Rounded Rectangle 11"/>
              <p:cNvSpPr/>
              <p:nvPr/>
            </p:nvSpPr>
            <p:spPr>
              <a:xfrm>
                <a:off x="6096000" y="304800"/>
                <a:ext cx="27432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TextBox 22"/>
              <p:cNvSpPr txBox="1"/>
              <p:nvPr/>
            </p:nvSpPr>
            <p:spPr>
              <a:xfrm>
                <a:off x="6781800" y="381000"/>
                <a:ext cx="1447800" cy="646331"/>
              </a:xfrm>
              <a:prstGeom prst="rect">
                <a:avLst/>
              </a:prstGeom>
              <a:noFill/>
            </p:spPr>
            <p:txBody>
              <a:bodyPr wrap="square" rtlCol="0">
                <a:spAutoFit/>
              </a:bodyPr>
              <a:lstStyle/>
              <a:p>
                <a:pPr algn="ctr"/>
                <a:r>
                  <a:rPr lang="en-US" sz="3600" b="1" dirty="0" smtClean="0"/>
                  <a:t>DNB</a:t>
                </a:r>
                <a:endParaRPr lang="en-US" sz="3600" b="1" dirty="0"/>
              </a:p>
            </p:txBody>
          </p:sp>
        </p:grpSp>
        <p:grpSp>
          <p:nvGrpSpPr>
            <p:cNvPr id="11" name="Group 8"/>
            <p:cNvGrpSpPr/>
            <p:nvPr/>
          </p:nvGrpSpPr>
          <p:grpSpPr>
            <a:xfrm>
              <a:off x="6172200" y="4495800"/>
              <a:ext cx="2743200" cy="1226820"/>
              <a:chOff x="5791200" y="4579620"/>
              <a:chExt cx="2743200" cy="1226820"/>
            </a:xfrm>
          </p:grpSpPr>
          <p:sp>
            <p:nvSpPr>
              <p:cNvPr id="15" name="Rounded Rectangle 14"/>
              <p:cNvSpPr/>
              <p:nvPr/>
            </p:nvSpPr>
            <p:spPr>
              <a:xfrm>
                <a:off x="5791200" y="4579620"/>
                <a:ext cx="2743200" cy="12268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TextBox 24"/>
              <p:cNvSpPr txBox="1"/>
              <p:nvPr/>
            </p:nvSpPr>
            <p:spPr>
              <a:xfrm>
                <a:off x="6248400" y="4808220"/>
                <a:ext cx="1828800" cy="646331"/>
              </a:xfrm>
              <a:prstGeom prst="rect">
                <a:avLst/>
              </a:prstGeom>
              <a:noFill/>
            </p:spPr>
            <p:txBody>
              <a:bodyPr wrap="square" rtlCol="0">
                <a:spAutoFit/>
              </a:bodyPr>
              <a:lstStyle/>
              <a:p>
                <a:pPr algn="ctr"/>
                <a:r>
                  <a:rPr lang="en-US" sz="3600" b="1" dirty="0" smtClean="0"/>
                  <a:t>LACNEF</a:t>
                </a:r>
                <a:endParaRPr lang="en-US" sz="3600" b="1" dirty="0"/>
              </a:p>
            </p:txBody>
          </p:sp>
        </p:grpSp>
      </p:grpSp>
      <p:grpSp>
        <p:nvGrpSpPr>
          <p:cNvPr id="16" name="Group 42"/>
          <p:cNvGrpSpPr/>
          <p:nvPr/>
        </p:nvGrpSpPr>
        <p:grpSpPr>
          <a:xfrm>
            <a:off x="2286000" y="1143000"/>
            <a:ext cx="4038600" cy="3429000"/>
            <a:chOff x="2286000" y="1143000"/>
            <a:chExt cx="4038600" cy="3429000"/>
          </a:xfrm>
        </p:grpSpPr>
        <p:cxnSp>
          <p:nvCxnSpPr>
            <p:cNvPr id="6" name="Straight Arrow Connector 5"/>
            <p:cNvCxnSpPr/>
            <p:nvPr/>
          </p:nvCxnSpPr>
          <p:spPr>
            <a:xfrm flipH="1" flipV="1">
              <a:off x="4953000" y="3429000"/>
              <a:ext cx="137160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286000" y="3429000"/>
              <a:ext cx="1447800" cy="1143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362200" y="1143000"/>
              <a:ext cx="144780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4953000" y="1219200"/>
              <a:ext cx="121920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7" name="Group 77"/>
          <p:cNvGrpSpPr/>
          <p:nvPr/>
        </p:nvGrpSpPr>
        <p:grpSpPr>
          <a:xfrm>
            <a:off x="1447800" y="723900"/>
            <a:ext cx="6096000" cy="4425950"/>
            <a:chOff x="1447800" y="723900"/>
            <a:chExt cx="6096000" cy="4425950"/>
          </a:xfrm>
        </p:grpSpPr>
        <p:cxnSp>
          <p:nvCxnSpPr>
            <p:cNvPr id="56" name="Straight Connector 55"/>
            <p:cNvCxnSpPr>
              <a:stCxn id="14" idx="3"/>
              <a:endCxn id="15" idx="1"/>
            </p:cNvCxnSpPr>
            <p:nvPr/>
          </p:nvCxnSpPr>
          <p:spPr>
            <a:xfrm flipV="1">
              <a:off x="2667000" y="5109210"/>
              <a:ext cx="3505200" cy="40640"/>
            </a:xfrm>
            <a:prstGeom prst="line">
              <a:avLst/>
            </a:prstGeom>
          </p:spPr>
          <p:style>
            <a:lnRef idx="2">
              <a:schemeClr val="accent2"/>
            </a:lnRef>
            <a:fillRef idx="0">
              <a:schemeClr val="accent2"/>
            </a:fillRef>
            <a:effectRef idx="1">
              <a:schemeClr val="accent2"/>
            </a:effectRef>
            <a:fontRef idx="minor">
              <a:schemeClr val="tx1"/>
            </a:fontRef>
          </p:style>
        </p:cxnSp>
        <p:cxnSp>
          <p:nvCxnSpPr>
            <p:cNvPr id="60" name="Straight Connector 59"/>
            <p:cNvCxnSpPr>
              <a:stCxn id="13" idx="3"/>
              <a:endCxn id="12" idx="1"/>
            </p:cNvCxnSpPr>
            <p:nvPr/>
          </p:nvCxnSpPr>
          <p:spPr>
            <a:xfrm>
              <a:off x="2895600" y="723900"/>
              <a:ext cx="3200400" cy="38100"/>
            </a:xfrm>
            <a:prstGeom prst="line">
              <a:avLst/>
            </a:prstGeom>
          </p:spPr>
          <p:style>
            <a:lnRef idx="2">
              <a:schemeClr val="accent2"/>
            </a:lnRef>
            <a:fillRef idx="0">
              <a:schemeClr val="accent2"/>
            </a:fillRef>
            <a:effectRef idx="1">
              <a:schemeClr val="accent2"/>
            </a:effectRef>
            <a:fontRef idx="minor">
              <a:schemeClr val="tx1"/>
            </a:fontRef>
          </p:style>
        </p:cxnSp>
        <p:cxnSp>
          <p:nvCxnSpPr>
            <p:cNvPr id="62" name="Straight Connector 61"/>
            <p:cNvCxnSpPr>
              <a:endCxn id="14" idx="0"/>
            </p:cNvCxnSpPr>
            <p:nvPr/>
          </p:nvCxnSpPr>
          <p:spPr>
            <a:xfrm>
              <a:off x="1447800" y="1143000"/>
              <a:ext cx="38100" cy="3429000"/>
            </a:xfrm>
            <a:prstGeom prst="line">
              <a:avLst/>
            </a:prstGeom>
          </p:spPr>
          <p:style>
            <a:lnRef idx="2">
              <a:schemeClr val="accent2"/>
            </a:lnRef>
            <a:fillRef idx="0">
              <a:schemeClr val="accent2"/>
            </a:fillRef>
            <a:effectRef idx="1">
              <a:schemeClr val="accent2"/>
            </a:effectRef>
            <a:fontRef idx="minor">
              <a:schemeClr val="tx1"/>
            </a:fontRef>
          </p:style>
        </p:cxnSp>
        <p:cxnSp>
          <p:nvCxnSpPr>
            <p:cNvPr id="69" name="Straight Connector 68"/>
            <p:cNvCxnSpPr>
              <a:stCxn id="12" idx="2"/>
              <a:endCxn id="15" idx="0"/>
            </p:cNvCxnSpPr>
            <p:nvPr/>
          </p:nvCxnSpPr>
          <p:spPr>
            <a:xfrm>
              <a:off x="7467600" y="1219200"/>
              <a:ext cx="76200" cy="3276600"/>
            </a:xfrm>
            <a:prstGeom prst="line">
              <a:avLst/>
            </a:prstGeom>
          </p:spPr>
          <p:style>
            <a:lnRef idx="2">
              <a:schemeClr val="accent2"/>
            </a:lnRef>
            <a:fillRef idx="0">
              <a:schemeClr val="accent2"/>
            </a:fillRef>
            <a:effectRef idx="1">
              <a:schemeClr val="accent2"/>
            </a:effectRef>
            <a:fontRef idx="minor">
              <a:schemeClr val="tx1"/>
            </a:fontRef>
          </p:style>
        </p:cxnSp>
        <p:cxnSp>
          <p:nvCxnSpPr>
            <p:cNvPr id="74" name="Straight Connector 73"/>
            <p:cNvCxnSpPr/>
            <p:nvPr/>
          </p:nvCxnSpPr>
          <p:spPr>
            <a:xfrm flipV="1">
              <a:off x="2438400" y="1219200"/>
              <a:ext cx="3962400" cy="3352800"/>
            </a:xfrm>
            <a:prstGeom prst="line">
              <a:avLst/>
            </a:prstGeom>
          </p:spPr>
          <p:style>
            <a:lnRef idx="2">
              <a:schemeClr val="accent2"/>
            </a:lnRef>
            <a:fillRef idx="0">
              <a:schemeClr val="accent2"/>
            </a:fillRef>
            <a:effectRef idx="1">
              <a:schemeClr val="accent2"/>
            </a:effectRef>
            <a:fontRef idx="minor">
              <a:schemeClr val="tx1"/>
            </a:fontRef>
          </p:style>
        </p:cxnSp>
        <p:cxnSp>
          <p:nvCxnSpPr>
            <p:cNvPr id="76" name="Straight Connector 75"/>
            <p:cNvCxnSpPr/>
            <p:nvPr/>
          </p:nvCxnSpPr>
          <p:spPr>
            <a:xfrm>
              <a:off x="2590800" y="1143000"/>
              <a:ext cx="3962400" cy="335280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8" name="Group 86"/>
          <p:cNvGrpSpPr/>
          <p:nvPr/>
        </p:nvGrpSpPr>
        <p:grpSpPr>
          <a:xfrm>
            <a:off x="1386127" y="762000"/>
            <a:ext cx="6085937" cy="4347865"/>
            <a:chOff x="1386127" y="762000"/>
            <a:chExt cx="6085937" cy="4347865"/>
          </a:xfrm>
        </p:grpSpPr>
        <p:sp>
          <p:nvSpPr>
            <p:cNvPr id="81" name="TextBox 80"/>
            <p:cNvSpPr txBox="1"/>
            <p:nvPr/>
          </p:nvSpPr>
          <p:spPr>
            <a:xfrm rot="2431932">
              <a:off x="4021056" y="3020939"/>
              <a:ext cx="2666758" cy="461665"/>
            </a:xfrm>
            <a:prstGeom prst="rect">
              <a:avLst/>
            </a:prstGeom>
            <a:noFill/>
          </p:spPr>
          <p:txBody>
            <a:bodyPr wrap="square" rtlCol="0">
              <a:spAutoFit/>
            </a:bodyPr>
            <a:lstStyle/>
            <a:p>
              <a:r>
                <a:rPr lang="en-US" sz="2400" dirty="0" smtClean="0"/>
                <a:t>skos:exactMatch</a:t>
              </a:r>
              <a:endParaRPr lang="en-US" sz="2400" dirty="0"/>
            </a:p>
          </p:txBody>
        </p:sp>
        <p:sp>
          <p:nvSpPr>
            <p:cNvPr id="82" name="TextBox 81"/>
            <p:cNvSpPr txBox="1"/>
            <p:nvPr/>
          </p:nvSpPr>
          <p:spPr>
            <a:xfrm>
              <a:off x="3276600" y="4648200"/>
              <a:ext cx="2391092" cy="461665"/>
            </a:xfrm>
            <a:prstGeom prst="rect">
              <a:avLst/>
            </a:prstGeom>
            <a:noFill/>
          </p:spPr>
          <p:txBody>
            <a:bodyPr wrap="square" rtlCol="0">
              <a:spAutoFit/>
            </a:bodyPr>
            <a:lstStyle/>
            <a:p>
              <a:r>
                <a:rPr lang="en-US" sz="2400" dirty="0" smtClean="0"/>
                <a:t>skos:exactMatch</a:t>
              </a:r>
              <a:endParaRPr lang="en-US" sz="2400" dirty="0"/>
            </a:p>
          </p:txBody>
        </p:sp>
        <p:sp>
          <p:nvSpPr>
            <p:cNvPr id="83" name="TextBox 82"/>
            <p:cNvSpPr txBox="1"/>
            <p:nvPr/>
          </p:nvSpPr>
          <p:spPr>
            <a:xfrm rot="5400000">
              <a:off x="6095344" y="2667656"/>
              <a:ext cx="2291776" cy="461665"/>
            </a:xfrm>
            <a:prstGeom prst="rect">
              <a:avLst/>
            </a:prstGeom>
            <a:noFill/>
          </p:spPr>
          <p:txBody>
            <a:bodyPr wrap="square" rtlCol="0">
              <a:spAutoFit/>
            </a:bodyPr>
            <a:lstStyle/>
            <a:p>
              <a:r>
                <a:rPr lang="en-US" sz="2400" dirty="0" smtClean="0"/>
                <a:t>skos:exactMatch</a:t>
              </a:r>
              <a:endParaRPr lang="en-US" sz="2400" dirty="0"/>
            </a:p>
          </p:txBody>
        </p:sp>
        <p:sp>
          <p:nvSpPr>
            <p:cNvPr id="84" name="TextBox 83"/>
            <p:cNvSpPr txBox="1"/>
            <p:nvPr/>
          </p:nvSpPr>
          <p:spPr>
            <a:xfrm rot="16200000">
              <a:off x="447387" y="2483839"/>
              <a:ext cx="2339145" cy="461665"/>
            </a:xfrm>
            <a:prstGeom prst="rect">
              <a:avLst/>
            </a:prstGeom>
            <a:noFill/>
          </p:spPr>
          <p:txBody>
            <a:bodyPr wrap="square" rtlCol="0">
              <a:spAutoFit/>
            </a:bodyPr>
            <a:lstStyle/>
            <a:p>
              <a:r>
                <a:rPr lang="en-US" sz="2400" dirty="0" smtClean="0"/>
                <a:t>skos:exactMatch</a:t>
              </a:r>
              <a:endParaRPr lang="en-US" sz="2400" dirty="0"/>
            </a:p>
          </p:txBody>
        </p:sp>
        <p:sp>
          <p:nvSpPr>
            <p:cNvPr id="85" name="TextBox 84"/>
            <p:cNvSpPr txBox="1"/>
            <p:nvPr/>
          </p:nvSpPr>
          <p:spPr>
            <a:xfrm rot="19136584">
              <a:off x="2369896" y="3096765"/>
              <a:ext cx="2409636" cy="461665"/>
            </a:xfrm>
            <a:prstGeom prst="rect">
              <a:avLst/>
            </a:prstGeom>
            <a:noFill/>
          </p:spPr>
          <p:txBody>
            <a:bodyPr wrap="square" rtlCol="0">
              <a:spAutoFit/>
            </a:bodyPr>
            <a:lstStyle/>
            <a:p>
              <a:r>
                <a:rPr lang="en-US" sz="2400" dirty="0" smtClean="0"/>
                <a:t>skos:exactMatch</a:t>
              </a:r>
              <a:endParaRPr lang="en-US" sz="2400" dirty="0"/>
            </a:p>
          </p:txBody>
        </p:sp>
        <p:sp>
          <p:nvSpPr>
            <p:cNvPr id="86" name="TextBox 85"/>
            <p:cNvSpPr txBox="1"/>
            <p:nvPr/>
          </p:nvSpPr>
          <p:spPr>
            <a:xfrm>
              <a:off x="3276600" y="762000"/>
              <a:ext cx="2438399" cy="461665"/>
            </a:xfrm>
            <a:prstGeom prst="rect">
              <a:avLst/>
            </a:prstGeom>
            <a:noFill/>
          </p:spPr>
          <p:txBody>
            <a:bodyPr wrap="square" rtlCol="0">
              <a:spAutoFit/>
            </a:bodyPr>
            <a:lstStyle/>
            <a:p>
              <a:r>
                <a:rPr lang="en-US" sz="2400" dirty="0" smtClean="0"/>
                <a:t>skos:exactMatch</a:t>
              </a:r>
              <a:endParaRPr lang="en-US" sz="2400" dirty="0"/>
            </a:p>
          </p:txBody>
        </p:sp>
      </p:grpSp>
      <p:grpSp>
        <p:nvGrpSpPr>
          <p:cNvPr id="21" name="Group 91"/>
          <p:cNvGrpSpPr/>
          <p:nvPr/>
        </p:nvGrpSpPr>
        <p:grpSpPr>
          <a:xfrm>
            <a:off x="1871445" y="1389555"/>
            <a:ext cx="4371223" cy="2946354"/>
            <a:chOff x="1822929" y="1352564"/>
            <a:chExt cx="4371223" cy="2946354"/>
          </a:xfrm>
        </p:grpSpPr>
        <p:sp>
          <p:nvSpPr>
            <p:cNvPr id="88" name="TextBox 87"/>
            <p:cNvSpPr txBox="1"/>
            <p:nvPr/>
          </p:nvSpPr>
          <p:spPr>
            <a:xfrm rot="19020936">
              <a:off x="4568672" y="1352564"/>
              <a:ext cx="1625480" cy="461665"/>
            </a:xfrm>
            <a:prstGeom prst="rect">
              <a:avLst/>
            </a:prstGeom>
            <a:noFill/>
          </p:spPr>
          <p:txBody>
            <a:bodyPr wrap="square" rtlCol="0">
              <a:spAutoFit/>
            </a:bodyPr>
            <a:lstStyle/>
            <a:p>
              <a:r>
                <a:rPr lang="en-US" sz="2400" dirty="0"/>
                <a:t>f</a:t>
              </a:r>
              <a:r>
                <a:rPr lang="en-US" sz="2400" dirty="0" smtClean="0"/>
                <a:t>oaf:focus</a:t>
              </a:r>
              <a:endParaRPr lang="en-US" sz="2400" dirty="0"/>
            </a:p>
          </p:txBody>
        </p:sp>
        <p:sp>
          <p:nvSpPr>
            <p:cNvPr id="89" name="TextBox 88"/>
            <p:cNvSpPr txBox="1"/>
            <p:nvPr/>
          </p:nvSpPr>
          <p:spPr>
            <a:xfrm rot="2245366">
              <a:off x="4597431" y="3837253"/>
              <a:ext cx="1590295" cy="461665"/>
            </a:xfrm>
            <a:prstGeom prst="rect">
              <a:avLst/>
            </a:prstGeom>
            <a:noFill/>
          </p:spPr>
          <p:txBody>
            <a:bodyPr wrap="square" rtlCol="0">
              <a:spAutoFit/>
            </a:bodyPr>
            <a:lstStyle/>
            <a:p>
              <a:r>
                <a:rPr lang="en-US" sz="2400" dirty="0"/>
                <a:t>f</a:t>
              </a:r>
              <a:r>
                <a:rPr lang="en-US" sz="2400" dirty="0" smtClean="0"/>
                <a:t>oaf:focus</a:t>
              </a:r>
              <a:endParaRPr lang="en-US" sz="2400" dirty="0"/>
            </a:p>
          </p:txBody>
        </p:sp>
        <p:sp>
          <p:nvSpPr>
            <p:cNvPr id="90" name="TextBox 89"/>
            <p:cNvSpPr txBox="1"/>
            <p:nvPr/>
          </p:nvSpPr>
          <p:spPr>
            <a:xfrm rot="19321454">
              <a:off x="1822929" y="3624846"/>
              <a:ext cx="1658663" cy="461665"/>
            </a:xfrm>
            <a:prstGeom prst="rect">
              <a:avLst/>
            </a:prstGeom>
            <a:noFill/>
          </p:spPr>
          <p:txBody>
            <a:bodyPr wrap="square" rtlCol="0">
              <a:spAutoFit/>
            </a:bodyPr>
            <a:lstStyle/>
            <a:p>
              <a:r>
                <a:rPr lang="en-US" sz="2400" dirty="0"/>
                <a:t>f</a:t>
              </a:r>
              <a:r>
                <a:rPr lang="en-US" sz="2400" dirty="0" smtClean="0"/>
                <a:t>oaf:focus</a:t>
              </a:r>
              <a:endParaRPr lang="en-US" sz="2400" dirty="0"/>
            </a:p>
          </p:txBody>
        </p:sp>
        <p:sp>
          <p:nvSpPr>
            <p:cNvPr id="91" name="TextBox 90"/>
            <p:cNvSpPr txBox="1"/>
            <p:nvPr/>
          </p:nvSpPr>
          <p:spPr>
            <a:xfrm rot="2065187">
              <a:off x="2075808" y="1516794"/>
              <a:ext cx="1596457" cy="461665"/>
            </a:xfrm>
            <a:prstGeom prst="rect">
              <a:avLst/>
            </a:prstGeom>
            <a:noFill/>
          </p:spPr>
          <p:txBody>
            <a:bodyPr wrap="square" rtlCol="0">
              <a:spAutoFit/>
            </a:bodyPr>
            <a:lstStyle/>
            <a:p>
              <a:r>
                <a:rPr lang="en-US" sz="2400" dirty="0"/>
                <a:t>f</a:t>
              </a:r>
              <a:r>
                <a:rPr lang="en-US" sz="2400" dirty="0" smtClean="0"/>
                <a:t>oaf:focus</a:t>
              </a:r>
              <a:endParaRPr lang="en-US" sz="2400"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3AA010-7757-41E0-A212-D41514C97AA5}" type="slidenum">
              <a:rPr lang="en-US" smtClean="0"/>
              <a:pPr/>
              <a:t>28</a:t>
            </a:fld>
            <a:endParaRPr lang="en-US"/>
          </a:p>
        </p:txBody>
      </p:sp>
      <p:pic>
        <p:nvPicPr>
          <p:cNvPr id="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0" t="10835" r="62095" b="25574"/>
          <a:stretch/>
        </p:blipFill>
        <p:spPr bwMode="auto">
          <a:xfrm>
            <a:off x="152400" y="48341"/>
            <a:ext cx="4495800" cy="62683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5486400" y="4267200"/>
            <a:ext cx="2057400" cy="369332"/>
          </a:xfrm>
          <a:prstGeom prst="rect">
            <a:avLst/>
          </a:prstGeom>
          <a:noFill/>
        </p:spPr>
        <p:txBody>
          <a:bodyPr wrap="square" rtlCol="0">
            <a:spAutoFit/>
          </a:bodyPr>
          <a:lstStyle/>
          <a:p>
            <a:endParaRPr lang="en-US" dirty="0"/>
          </a:p>
        </p:txBody>
      </p:sp>
      <p:grpSp>
        <p:nvGrpSpPr>
          <p:cNvPr id="2" name="Group 16"/>
          <p:cNvGrpSpPr/>
          <p:nvPr/>
        </p:nvGrpSpPr>
        <p:grpSpPr>
          <a:xfrm>
            <a:off x="1676400" y="4114800"/>
            <a:ext cx="6934200" cy="1676400"/>
            <a:chOff x="1676400" y="4114800"/>
            <a:chExt cx="6934200" cy="1676400"/>
          </a:xfrm>
        </p:grpSpPr>
        <p:sp>
          <p:nvSpPr>
            <p:cNvPr id="12" name="TextBox 11"/>
            <p:cNvSpPr txBox="1"/>
            <p:nvPr/>
          </p:nvSpPr>
          <p:spPr>
            <a:xfrm>
              <a:off x="5486400" y="4114800"/>
              <a:ext cx="3124200" cy="523220"/>
            </a:xfrm>
            <a:prstGeom prst="rect">
              <a:avLst/>
            </a:prstGeom>
            <a:noFill/>
          </p:spPr>
          <p:txBody>
            <a:bodyPr wrap="square" rtlCol="0">
              <a:spAutoFit/>
            </a:bodyPr>
            <a:lstStyle/>
            <a:p>
              <a:r>
                <a:rPr lang="en-US" sz="2800" dirty="0" smtClean="0"/>
                <a:t>Link to dbpedia.org</a:t>
              </a:r>
              <a:endParaRPr lang="en-US" sz="2800" dirty="0"/>
            </a:p>
          </p:txBody>
        </p:sp>
        <p:cxnSp>
          <p:nvCxnSpPr>
            <p:cNvPr id="7" name="Straight Arrow Connector 6"/>
            <p:cNvCxnSpPr/>
            <p:nvPr/>
          </p:nvCxnSpPr>
          <p:spPr>
            <a:xfrm flipH="1">
              <a:off x="1676400" y="4495800"/>
              <a:ext cx="3733800" cy="1295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grpSp>
        <p:nvGrpSpPr>
          <p:cNvPr id="5" name="Group 17"/>
          <p:cNvGrpSpPr/>
          <p:nvPr/>
        </p:nvGrpSpPr>
        <p:grpSpPr>
          <a:xfrm>
            <a:off x="2514600" y="4724400"/>
            <a:ext cx="6172200" cy="1295400"/>
            <a:chOff x="2514600" y="4724400"/>
            <a:chExt cx="6172200" cy="1295400"/>
          </a:xfrm>
        </p:grpSpPr>
        <p:cxnSp>
          <p:nvCxnSpPr>
            <p:cNvPr id="6" name="Straight Arrow Connector 5"/>
            <p:cNvCxnSpPr>
              <a:stCxn id="13" idx="1"/>
            </p:cNvCxnSpPr>
            <p:nvPr/>
          </p:nvCxnSpPr>
          <p:spPr>
            <a:xfrm flipH="1">
              <a:off x="2514600" y="4986010"/>
              <a:ext cx="3048000" cy="103379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5562600" y="4724400"/>
              <a:ext cx="3124200" cy="523220"/>
            </a:xfrm>
            <a:prstGeom prst="rect">
              <a:avLst/>
            </a:prstGeom>
            <a:noFill/>
          </p:spPr>
          <p:txBody>
            <a:bodyPr wrap="square" rtlCol="0">
              <a:spAutoFit/>
            </a:bodyPr>
            <a:lstStyle/>
            <a:p>
              <a:r>
                <a:rPr lang="en-US" sz="2800" dirty="0" smtClean="0"/>
                <a:t>Link to VIAF</a:t>
              </a:r>
              <a:endParaRPr lang="en-US" sz="2800" dirty="0"/>
            </a:p>
          </p:txBody>
        </p:sp>
      </p:grpSp>
      <p:sp>
        <p:nvSpPr>
          <p:cNvPr id="16" name="TextBox 15"/>
          <p:cNvSpPr txBox="1"/>
          <p:nvPr/>
        </p:nvSpPr>
        <p:spPr>
          <a:xfrm>
            <a:off x="4648200" y="381000"/>
            <a:ext cx="4343400" cy="2554545"/>
          </a:xfrm>
          <a:prstGeom prst="rect">
            <a:avLst/>
          </a:prstGeom>
          <a:noFill/>
        </p:spPr>
        <p:txBody>
          <a:bodyPr wrap="square" rtlCol="0">
            <a:spAutoFit/>
          </a:bodyPr>
          <a:lstStyle/>
          <a:p>
            <a:pPr>
              <a:buFont typeface="Wingdings" pitchFamily="2" charset="2"/>
              <a:buChar char="q"/>
            </a:pPr>
            <a:r>
              <a:rPr lang="en-US" sz="2000" dirty="0" smtClean="0"/>
              <a:t> The data is sparse</a:t>
            </a:r>
          </a:p>
          <a:p>
            <a:pPr>
              <a:buFont typeface="Wingdings" pitchFamily="2" charset="2"/>
              <a:buChar char="q"/>
            </a:pPr>
            <a:r>
              <a:rPr lang="en-US" sz="2000" dirty="0" smtClean="0"/>
              <a:t> Preferred Label, Alternative Label and Identifier</a:t>
            </a:r>
          </a:p>
          <a:p>
            <a:pPr>
              <a:buFont typeface="Wingdings" pitchFamily="2" charset="2"/>
              <a:buChar char="q"/>
            </a:pPr>
            <a:r>
              <a:rPr lang="en-US" sz="2000" dirty="0" smtClean="0"/>
              <a:t> To an end-user this is not very helpful</a:t>
            </a:r>
          </a:p>
          <a:p>
            <a:pPr>
              <a:buFont typeface="Wingdings" pitchFamily="2" charset="2"/>
              <a:buChar char="q"/>
            </a:pPr>
            <a:r>
              <a:rPr lang="en-US" sz="2000" dirty="0" smtClean="0"/>
              <a:t> No data that a machine could harvest and use</a:t>
            </a:r>
          </a:p>
          <a:p>
            <a:pPr>
              <a:buFont typeface="Wingdings" pitchFamily="2" charset="2"/>
              <a:buChar char="q"/>
            </a:pPr>
            <a:r>
              <a:rPr lang="en-US" sz="2000" dirty="0" smtClean="0"/>
              <a:t> This limits what can be done with the data</a:t>
            </a:r>
            <a:endParaRPr lang="en-US" sz="2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3AA010-7757-41E0-A212-D41514C97AA5}" type="slidenum">
              <a:rPr lang="en-US" smtClean="0"/>
              <a:pPr/>
              <a:t>29</a:t>
            </a:fld>
            <a:endParaRPr lang="en-US"/>
          </a:p>
        </p:txBody>
      </p:sp>
      <p:pic>
        <p:nvPicPr>
          <p:cNvPr id="5"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50" t="10835" r="62095" b="25574"/>
          <a:stretch/>
        </p:blipFill>
        <p:spPr bwMode="auto">
          <a:xfrm>
            <a:off x="2514600" y="228600"/>
            <a:ext cx="4648200" cy="64808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3" cstate="print"/>
          <a:srcRect r="50143" b="73503"/>
          <a:stretch>
            <a:fillRect/>
          </a:stretch>
        </p:blipFill>
        <p:spPr bwMode="auto">
          <a:xfrm>
            <a:off x="457200" y="457200"/>
            <a:ext cx="8382000" cy="3352800"/>
          </a:xfrm>
          <a:prstGeom prst="rect">
            <a:avLst/>
          </a:prstGeom>
          <a:noFill/>
          <a:ln w="9525">
            <a:noFill/>
            <a:miter lim="800000"/>
            <a:headEnd/>
            <a:tailEnd/>
          </a:ln>
        </p:spPr>
      </p:pic>
      <p:grpSp>
        <p:nvGrpSpPr>
          <p:cNvPr id="2" name="Group 8"/>
          <p:cNvGrpSpPr/>
          <p:nvPr/>
        </p:nvGrpSpPr>
        <p:grpSpPr>
          <a:xfrm>
            <a:off x="118533" y="1295400"/>
            <a:ext cx="9025467" cy="4267200"/>
            <a:chOff x="118533" y="1295400"/>
            <a:chExt cx="9025467" cy="4267200"/>
          </a:xfrm>
        </p:grpSpPr>
        <p:pic>
          <p:nvPicPr>
            <p:cNvPr id="6" name="Picture 2"/>
            <p:cNvPicPr>
              <a:picLocks noChangeAspect="1" noChangeArrowheads="1"/>
            </p:cNvPicPr>
            <p:nvPr/>
          </p:nvPicPr>
          <p:blipFill>
            <a:blip r:embed="rId3" cstate="print"/>
            <a:srcRect t="4215" r="62834" b="90365"/>
            <a:stretch>
              <a:fillRect/>
            </a:stretch>
          </p:blipFill>
          <p:spPr bwMode="auto">
            <a:xfrm>
              <a:off x="118533" y="4572000"/>
              <a:ext cx="9025467" cy="990600"/>
            </a:xfrm>
            <a:prstGeom prst="rect">
              <a:avLst/>
            </a:prstGeom>
            <a:noFill/>
            <a:ln w="9525">
              <a:noFill/>
              <a:miter lim="800000"/>
              <a:headEnd/>
              <a:tailEnd/>
            </a:ln>
          </p:spPr>
        </p:pic>
        <p:cxnSp>
          <p:nvCxnSpPr>
            <p:cNvPr id="8" name="Straight Arrow Connector 7"/>
            <p:cNvCxnSpPr>
              <a:stCxn id="6" idx="0"/>
            </p:cNvCxnSpPr>
            <p:nvPr/>
          </p:nvCxnSpPr>
          <p:spPr>
            <a:xfrm flipH="1" flipV="1">
              <a:off x="2133600" y="1295400"/>
              <a:ext cx="2497667" cy="3276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2"/>
          <p:cNvSpPr>
            <a:spLocks noGrp="1" noChangeArrowheads="1"/>
          </p:cNvSpPr>
          <p:nvPr>
            <p:ph type="title"/>
          </p:nvPr>
        </p:nvSpPr>
        <p:spPr>
          <a:xfrm>
            <a:off x="381000" y="0"/>
            <a:ext cx="7753350" cy="1371600"/>
          </a:xfrm>
        </p:spPr>
        <p:txBody>
          <a:bodyPr>
            <a:normAutofit/>
          </a:bodyPr>
          <a:lstStyle/>
          <a:p>
            <a:pPr>
              <a:defRPr/>
            </a:pPr>
            <a:r>
              <a:rPr lang="en-US" sz="4800" b="1" dirty="0" smtClean="0"/>
              <a:t>FAST</a:t>
            </a:r>
            <a:endParaRPr lang="en-US" dirty="0"/>
          </a:p>
        </p:txBody>
      </p:sp>
      <p:sp>
        <p:nvSpPr>
          <p:cNvPr id="18435" name="Text Box 4"/>
          <p:cNvSpPr txBox="1">
            <a:spLocks noChangeArrowheads="1"/>
          </p:cNvSpPr>
          <p:nvPr/>
        </p:nvSpPr>
        <p:spPr bwMode="auto">
          <a:xfrm>
            <a:off x="381000" y="1066800"/>
            <a:ext cx="8763000" cy="6001643"/>
          </a:xfrm>
          <a:prstGeom prst="rect">
            <a:avLst/>
          </a:prstGeom>
          <a:noFill/>
          <a:ln w="12700" cap="rnd">
            <a:noFill/>
            <a:miter lim="800000"/>
            <a:headEnd/>
            <a:tailEnd/>
          </a:ln>
        </p:spPr>
        <p:txBody>
          <a:bodyPr wrap="square">
            <a:spAutoFit/>
          </a:bodyPr>
          <a:lstStyle/>
          <a:p>
            <a:pPr eaLnBrk="0" hangingPunct="0">
              <a:spcBef>
                <a:spcPts val="1200"/>
              </a:spcBef>
              <a:buFont typeface="Wingdings" pitchFamily="2" charset="2"/>
              <a:buChar char="q"/>
            </a:pPr>
            <a:r>
              <a:rPr lang="en-US" sz="2500" dirty="0" smtClean="0">
                <a:solidFill>
                  <a:schemeClr val="tx1"/>
                </a:solidFill>
              </a:rPr>
              <a:t> The </a:t>
            </a:r>
            <a:r>
              <a:rPr lang="en-US" sz="2500" dirty="0">
                <a:solidFill>
                  <a:schemeClr val="tx1"/>
                </a:solidFill>
              </a:rPr>
              <a:t>American Library Association’s ALCTS/SAC/Subcommittee on Metadata and Subject Analysis(1997-2001) recognized that a new schema is required for Internet resources and other non-traditional  materials</a:t>
            </a:r>
            <a:r>
              <a:rPr lang="en-US" sz="2500" dirty="0" smtClean="0">
                <a:solidFill>
                  <a:schemeClr val="tx1"/>
                </a:solidFill>
              </a:rPr>
              <a:t>.</a:t>
            </a:r>
            <a:endParaRPr lang="en-US" sz="2500" dirty="0" smtClean="0"/>
          </a:p>
          <a:p>
            <a:pPr eaLnBrk="0" hangingPunct="0">
              <a:spcBef>
                <a:spcPts val="1200"/>
              </a:spcBef>
              <a:buFont typeface="Wingdings" pitchFamily="2" charset="2"/>
              <a:buChar char="q"/>
            </a:pPr>
            <a:r>
              <a:rPr lang="en-US" sz="2500" dirty="0" smtClean="0">
                <a:solidFill>
                  <a:schemeClr val="tx1"/>
                </a:solidFill>
              </a:rPr>
              <a:t> OCLC and </a:t>
            </a:r>
            <a:r>
              <a:rPr lang="en-US" sz="2500" dirty="0" smtClean="0"/>
              <a:t>the Library of Congress agreed  to jointly develop FAST (Faceted Application of Subject Terminology) using the vocabulary from LCSH (Library of </a:t>
            </a:r>
            <a:r>
              <a:rPr lang="en-US" sz="2400" dirty="0" smtClean="0"/>
              <a:t>Congress</a:t>
            </a:r>
            <a:r>
              <a:rPr lang="en-US" sz="2500" dirty="0" smtClean="0"/>
              <a:t> Subject Headings).</a:t>
            </a:r>
          </a:p>
          <a:p>
            <a:pPr eaLnBrk="0" hangingPunct="0">
              <a:spcBef>
                <a:spcPts val="1200"/>
              </a:spcBef>
              <a:buFont typeface="Wingdings" pitchFamily="2" charset="2"/>
              <a:buChar char="q"/>
            </a:pPr>
            <a:r>
              <a:rPr lang="en-US" sz="2500" dirty="0" smtClean="0"/>
              <a:t> FAST retains the LCSH vocabulary in eight facets: (1) Personal names, (2) Corporate names, (3)  Events, (4) Titles, (5) </a:t>
            </a:r>
            <a:r>
              <a:rPr lang="en-US" sz="2500" dirty="0" err="1" smtClean="0"/>
              <a:t>Chronologicals</a:t>
            </a:r>
            <a:r>
              <a:rPr lang="en-US" sz="2500" dirty="0" smtClean="0"/>
              <a:t>, (6) </a:t>
            </a:r>
            <a:r>
              <a:rPr lang="en-US" sz="2500" dirty="0" err="1" smtClean="0"/>
              <a:t>Topicals</a:t>
            </a:r>
            <a:r>
              <a:rPr lang="en-US" sz="2500" dirty="0" smtClean="0"/>
              <a:t>, (7) </a:t>
            </a:r>
            <a:r>
              <a:rPr lang="en-US" sz="2500" dirty="0" err="1" smtClean="0"/>
              <a:t>Geographics</a:t>
            </a:r>
            <a:r>
              <a:rPr lang="en-US" sz="2500" dirty="0" smtClean="0"/>
              <a:t>, and (8) Form/Genre.</a:t>
            </a:r>
          </a:p>
          <a:p>
            <a:pPr eaLnBrk="0" hangingPunct="0">
              <a:spcBef>
                <a:spcPts val="1200"/>
              </a:spcBef>
              <a:buFont typeface="Wingdings" pitchFamily="2" charset="2"/>
              <a:buChar char="q"/>
            </a:pPr>
            <a:r>
              <a:rPr lang="en-US" sz="2500" dirty="0" smtClean="0"/>
              <a:t> All FAST headings (except </a:t>
            </a:r>
            <a:r>
              <a:rPr lang="en-US" sz="2500" dirty="0" err="1" smtClean="0"/>
              <a:t>chronologicals</a:t>
            </a:r>
            <a:r>
              <a:rPr lang="en-US" sz="2500" dirty="0" smtClean="0"/>
              <a:t>) are established and linkable.</a:t>
            </a:r>
          </a:p>
          <a:p>
            <a:pPr lvl="1" eaLnBrk="0" hangingPunct="0">
              <a:buFont typeface="Wingdings" pitchFamily="2" charset="2"/>
              <a:buChar char="q"/>
            </a:pPr>
            <a:endParaRPr lang="en-US" dirty="0" smtClean="0"/>
          </a:p>
          <a:p>
            <a:pPr eaLnBrk="0" hangingPunct="0">
              <a:buFont typeface="Wingdings" pitchFamily="2" charset="2"/>
              <a:buChar char="q"/>
            </a:pPr>
            <a:endParaRPr lang="en-US" dirty="0" smtClean="0"/>
          </a:p>
          <a:p>
            <a:pPr eaLnBrk="0" hangingPunct="0">
              <a:buFont typeface="Wingdings" pitchFamily="2" charset="2"/>
              <a:buChar char="q"/>
            </a:pPr>
            <a:endParaRPr lang="en-US" dirty="0">
              <a:solidFill>
                <a:schemeClr val="tx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20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20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fade">
                                      <p:cBhvr>
                                        <p:cTn id="22" dur="20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30</a:t>
            </a:fld>
            <a:endParaRPr lang="en-US"/>
          </a:p>
        </p:txBody>
      </p:sp>
      <p:sp>
        <p:nvSpPr>
          <p:cNvPr id="3" name="TextBox 2"/>
          <p:cNvSpPr txBox="1"/>
          <p:nvPr/>
        </p:nvSpPr>
        <p:spPr>
          <a:xfrm>
            <a:off x="304800" y="1295400"/>
            <a:ext cx="8534400" cy="4401205"/>
          </a:xfrm>
          <a:prstGeom prst="rect">
            <a:avLst/>
          </a:prstGeom>
          <a:noFill/>
        </p:spPr>
        <p:txBody>
          <a:bodyPr wrap="square" rtlCol="0">
            <a:spAutoFit/>
          </a:bodyPr>
          <a:lstStyle/>
          <a:p>
            <a:pPr>
              <a:buFont typeface="Wingdings" pitchFamily="2" charset="2"/>
              <a:buChar char="q"/>
            </a:pPr>
            <a:r>
              <a:rPr lang="en-US" sz="2800" dirty="0" smtClean="0"/>
              <a:t> For authority data and bibliographic data, relying on information from sources such as dbpedia.org could be problematic</a:t>
            </a:r>
          </a:p>
          <a:p>
            <a:pPr lvl="1">
              <a:buFont typeface="Wingdings" pitchFamily="2" charset="2"/>
              <a:buChar char="q"/>
            </a:pPr>
            <a:r>
              <a:rPr lang="en-US" sz="2800" dirty="0" smtClean="0"/>
              <a:t> Accuracy of information</a:t>
            </a:r>
          </a:p>
          <a:p>
            <a:pPr lvl="1">
              <a:buFont typeface="Wingdings" pitchFamily="2" charset="2"/>
              <a:buChar char="q"/>
            </a:pPr>
            <a:r>
              <a:rPr lang="en-US" sz="2800" dirty="0" smtClean="0"/>
              <a:t> Noise – traditional cataloging practice</a:t>
            </a:r>
          </a:p>
          <a:p>
            <a:pPr>
              <a:buFont typeface="Wingdings" pitchFamily="2" charset="2"/>
              <a:buChar char="q"/>
            </a:pPr>
            <a:r>
              <a:rPr lang="en-US" sz="2800" dirty="0" smtClean="0"/>
              <a:t> Using foaf:focus allows FAST to be used as a traditional Controlled Vocabulary (retain provenance over sting labels) while also allowing machines and humans to infer rich information about the Entity that is related to the </a:t>
            </a:r>
            <a:r>
              <a:rPr lang="en-US" sz="2800" dirty="0" err="1" smtClean="0"/>
              <a:t>skos:Concept</a:t>
            </a:r>
            <a:endParaRPr lang="en-US" sz="2800" dirty="0"/>
          </a:p>
        </p:txBody>
      </p:sp>
      <p:sp>
        <p:nvSpPr>
          <p:cNvPr id="4" name="Title 1"/>
          <p:cNvSpPr txBox="1">
            <a:spLocks/>
          </p:cNvSpPr>
          <p:nvPr/>
        </p:nvSpPr>
        <p:spPr>
          <a:xfrm>
            <a:off x="457200" y="274638"/>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smtClean="0">
                <a:ln>
                  <a:noFill/>
                </a:ln>
                <a:solidFill>
                  <a:schemeClr val="tx1"/>
                </a:solidFill>
                <a:effectLst/>
                <a:uLnTx/>
                <a:uFillTx/>
                <a:latin typeface="Open Sans Semibold" pitchFamily="34" charset="0"/>
                <a:ea typeface="Open Sans Semibold" pitchFamily="34" charset="0"/>
                <a:cs typeface="Open Sans Semibold" pitchFamily="34" charset="0"/>
              </a:rPr>
              <a:t>Use of </a:t>
            </a:r>
            <a:r>
              <a:rPr kumimoji="0" lang="en-US" sz="4000" b="0" i="0" u="sng" strike="noStrike" kern="1200" cap="none" spc="0" normalizeH="0" baseline="0" noProof="0" dirty="0" err="1" smtClean="0">
                <a:ln>
                  <a:noFill/>
                </a:ln>
                <a:solidFill>
                  <a:schemeClr val="tx1"/>
                </a:solidFill>
                <a:effectLst/>
                <a:uLnTx/>
                <a:uFillTx/>
                <a:latin typeface="Open Sans Semibold" pitchFamily="34" charset="0"/>
                <a:ea typeface="Open Sans Semibold" pitchFamily="34" charset="0"/>
                <a:cs typeface="Open Sans Semibold" pitchFamily="34" charset="0"/>
              </a:rPr>
              <a:t>foaf:focus</a:t>
            </a:r>
            <a:r>
              <a:rPr kumimoji="0" lang="en-US" sz="4000" b="0" i="0" u="sng" strike="noStrike" kern="1200" cap="none" spc="0" normalizeH="0" baseline="0" noProof="0" dirty="0" smtClean="0">
                <a:ln>
                  <a:noFill/>
                </a:ln>
                <a:solidFill>
                  <a:schemeClr val="tx1"/>
                </a:solidFill>
                <a:effectLst/>
                <a:uLnTx/>
                <a:uFillTx/>
                <a:latin typeface="Open Sans Semibold" pitchFamily="34" charset="0"/>
                <a:ea typeface="Open Sans Semibold" pitchFamily="34" charset="0"/>
                <a:cs typeface="Open Sans Semibold" pitchFamily="34" charset="0"/>
              </a:rPr>
              <a:t> in FAST</a:t>
            </a:r>
            <a:endParaRPr kumimoji="0" lang="en-US" sz="4000" b="0" i="0" u="sng" strike="noStrike" kern="1200" cap="none" spc="0" normalizeH="0" baseline="0" noProof="0" dirty="0">
              <a:ln>
                <a:noFill/>
              </a:ln>
              <a:solidFill>
                <a:schemeClr val="tx1"/>
              </a:solidFill>
              <a:effectLst/>
              <a:uLnTx/>
              <a:uFillTx/>
              <a:latin typeface="Open Sans Semibold" pitchFamily="34" charset="0"/>
              <a:ea typeface="Open Sans Semibold" pitchFamily="34" charset="0"/>
              <a:cs typeface="Open Sans Semibold"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5105400" y="3505200"/>
            <a:ext cx="3276600" cy="2438400"/>
          </a:xfrm>
        </p:spPr>
        <p:txBody>
          <a:bodyPr>
            <a:normAutofit/>
          </a:bodyPr>
          <a:lstStyle/>
          <a:p>
            <a:r>
              <a:rPr lang="en-US" sz="2800" dirty="0" smtClean="0"/>
              <a:t>Jeff Mixter</a:t>
            </a:r>
          </a:p>
          <a:p>
            <a:r>
              <a:rPr lang="en-US" sz="2800" dirty="0" smtClean="0"/>
              <a:t>mixterj@oclc.org</a:t>
            </a:r>
            <a:endParaRPr lang="en-US" sz="2800" dirty="0" smtClean="0">
              <a:solidFill>
                <a:schemeClr val="bg2"/>
              </a:solidFill>
            </a:endParaRPr>
          </a:p>
          <a:p>
            <a:r>
              <a:rPr lang="en-US" sz="2800" dirty="0" smtClean="0">
                <a:solidFill>
                  <a:schemeClr val="bg2"/>
                </a:solidFill>
              </a:rPr>
              <a:t>@</a:t>
            </a:r>
            <a:r>
              <a:rPr lang="en-US" sz="2800" dirty="0" err="1" smtClean="0">
                <a:solidFill>
                  <a:schemeClr val="bg2"/>
                </a:solidFill>
              </a:rPr>
              <a:t>JeffMixter</a:t>
            </a:r>
            <a:endParaRPr lang="en-US" sz="2800" dirty="0">
              <a:solidFill>
                <a:schemeClr val="bg2"/>
              </a:solidFill>
            </a:endParaRPr>
          </a:p>
        </p:txBody>
      </p:sp>
      <p:sp>
        <p:nvSpPr>
          <p:cNvPr id="3" name="Slide Number Placeholder 2"/>
          <p:cNvSpPr>
            <a:spLocks noGrp="1"/>
          </p:cNvSpPr>
          <p:nvPr>
            <p:ph type="sldNum" sz="quarter" idx="4294967295"/>
          </p:nvPr>
        </p:nvSpPr>
        <p:spPr>
          <a:xfrm>
            <a:off x="7010400" y="6356350"/>
            <a:ext cx="2133600" cy="365125"/>
          </a:xfrm>
        </p:spPr>
        <p:txBody>
          <a:bodyPr/>
          <a:lstStyle/>
          <a:p>
            <a:fld id="{6B3AA010-7757-41E0-A212-D41514C97AA5}" type="slidenum">
              <a:rPr lang="en-US" smtClean="0"/>
              <a:pPr/>
              <a:t>31</a:t>
            </a:fld>
            <a:endParaRPr lang="en-US"/>
          </a:p>
        </p:txBody>
      </p:sp>
      <p:sp>
        <p:nvSpPr>
          <p:cNvPr id="5" name="Text Placeholder 3"/>
          <p:cNvSpPr txBox="1">
            <a:spLocks/>
          </p:cNvSpPr>
          <p:nvPr/>
        </p:nvSpPr>
        <p:spPr>
          <a:xfrm>
            <a:off x="990600" y="3505200"/>
            <a:ext cx="5410200" cy="2438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smtClean="0">
                <a:ln>
                  <a:noFill/>
                </a:ln>
                <a:solidFill>
                  <a:schemeClr val="bg1">
                    <a:lumMod val="85000"/>
                  </a:schemeClr>
                </a:solidFill>
                <a:effectLst/>
                <a:uLnTx/>
                <a:uFillTx/>
                <a:latin typeface="Open Sans" pitchFamily="34" charset="0"/>
                <a:ea typeface="Open Sans" pitchFamily="34" charset="0"/>
                <a:cs typeface="Open Sans" pitchFamily="34" charset="0"/>
              </a:rPr>
              <a:t>Ed O’Neill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smtClean="0">
                <a:ln>
                  <a:noFill/>
                </a:ln>
                <a:solidFill>
                  <a:schemeClr val="bg1">
                    <a:lumMod val="85000"/>
                  </a:schemeClr>
                </a:solidFill>
                <a:effectLst/>
                <a:uLnTx/>
                <a:uFillTx/>
                <a:latin typeface="Open Sans" pitchFamily="34" charset="0"/>
                <a:ea typeface="Open Sans" pitchFamily="34" charset="0"/>
                <a:cs typeface="Open Sans" pitchFamily="34" charset="0"/>
              </a:rPr>
              <a:t>oneill@oclc.org</a:t>
            </a:r>
            <a:endParaRPr kumimoji="0" lang="en-US" sz="2800" b="0" i="0" u="none" strike="noStrike" kern="1200" cap="none" spc="0" normalizeH="0" baseline="0" noProof="0" dirty="0">
              <a:ln>
                <a:noFill/>
              </a:ln>
              <a:solidFill>
                <a:schemeClr val="bg1">
                  <a:lumMod val="85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1682085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to &amp; from</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4</a:t>
            </a:fld>
            <a:endParaRPr lang="en-US"/>
          </a:p>
        </p:txBody>
      </p:sp>
      <p:grpSp>
        <p:nvGrpSpPr>
          <p:cNvPr id="21" name="Group 20"/>
          <p:cNvGrpSpPr/>
          <p:nvPr/>
        </p:nvGrpSpPr>
        <p:grpSpPr>
          <a:xfrm>
            <a:off x="609600" y="3276600"/>
            <a:ext cx="2514600" cy="762000"/>
            <a:chOff x="609600" y="3276600"/>
            <a:chExt cx="2514600" cy="762000"/>
          </a:xfrm>
        </p:grpSpPr>
        <p:sp>
          <p:nvSpPr>
            <p:cNvPr id="7" name="Rounded Rectangle 6"/>
            <p:cNvSpPr/>
            <p:nvPr/>
          </p:nvSpPr>
          <p:spPr>
            <a:xfrm>
              <a:off x="609600" y="3276600"/>
              <a:ext cx="1905000" cy="762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7" idx="3"/>
            </p:cNvCxnSpPr>
            <p:nvPr/>
          </p:nvCxnSpPr>
          <p:spPr>
            <a:xfrm>
              <a:off x="2514600" y="3657600"/>
              <a:ext cx="609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 y="3352800"/>
              <a:ext cx="1752600" cy="646331"/>
            </a:xfrm>
            <a:prstGeom prst="rect">
              <a:avLst/>
            </a:prstGeom>
            <a:noFill/>
          </p:spPr>
          <p:txBody>
            <a:bodyPr wrap="square" rtlCol="0">
              <a:spAutoFit/>
            </a:bodyPr>
            <a:lstStyle/>
            <a:p>
              <a:pPr algn="ctr"/>
              <a:r>
                <a:rPr lang="en-US" dirty="0" smtClean="0"/>
                <a:t>Bibliographic Record</a:t>
              </a:r>
              <a:endParaRPr lang="en-US" dirty="0"/>
            </a:p>
          </p:txBody>
        </p:sp>
      </p:grpSp>
      <p:grpSp>
        <p:nvGrpSpPr>
          <p:cNvPr id="14" name="Group 13"/>
          <p:cNvGrpSpPr/>
          <p:nvPr/>
        </p:nvGrpSpPr>
        <p:grpSpPr>
          <a:xfrm>
            <a:off x="3124200" y="3124200"/>
            <a:ext cx="2362200" cy="1066800"/>
            <a:chOff x="5029200" y="3200400"/>
            <a:chExt cx="2362200" cy="1066800"/>
          </a:xfrm>
        </p:grpSpPr>
        <p:sp>
          <p:nvSpPr>
            <p:cNvPr id="9" name="Flowchart: Document 8"/>
            <p:cNvSpPr/>
            <p:nvPr/>
          </p:nvSpPr>
          <p:spPr>
            <a:xfrm>
              <a:off x="5029200" y="3200400"/>
              <a:ext cx="2286000" cy="1066800"/>
            </a:xfrm>
            <a:prstGeom prst="flowChartDocumen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181600" y="3516868"/>
              <a:ext cx="2209800" cy="369332"/>
            </a:xfrm>
            <a:prstGeom prst="rect">
              <a:avLst/>
            </a:prstGeom>
            <a:noFill/>
          </p:spPr>
          <p:txBody>
            <a:bodyPr wrap="square" rtlCol="0">
              <a:spAutoFit/>
            </a:bodyPr>
            <a:lstStyle/>
            <a:p>
              <a:r>
                <a:rPr lang="en-US" dirty="0" smtClean="0"/>
                <a:t>Authority Record</a:t>
              </a:r>
              <a:endParaRPr lang="en-US" dirty="0"/>
            </a:p>
          </p:txBody>
        </p:sp>
      </p:grpSp>
      <p:grpSp>
        <p:nvGrpSpPr>
          <p:cNvPr id="20" name="Group 19"/>
          <p:cNvGrpSpPr/>
          <p:nvPr/>
        </p:nvGrpSpPr>
        <p:grpSpPr>
          <a:xfrm>
            <a:off x="5410200" y="3115733"/>
            <a:ext cx="3276597" cy="1490129"/>
            <a:chOff x="5545669" y="3115733"/>
            <a:chExt cx="3276597" cy="1490129"/>
          </a:xfrm>
        </p:grpSpPr>
        <p:grpSp>
          <p:nvGrpSpPr>
            <p:cNvPr id="15" name="Group 14"/>
            <p:cNvGrpSpPr/>
            <p:nvPr/>
          </p:nvGrpSpPr>
          <p:grpSpPr>
            <a:xfrm>
              <a:off x="6155269" y="3115733"/>
              <a:ext cx="2666997" cy="1490129"/>
              <a:chOff x="5029200" y="3200400"/>
              <a:chExt cx="2666997" cy="1490129"/>
            </a:xfrm>
            <a:solidFill>
              <a:schemeClr val="bg1"/>
            </a:solidFill>
          </p:grpSpPr>
          <p:sp>
            <p:nvSpPr>
              <p:cNvPr id="19" name="Flowchart: Document 18"/>
              <p:cNvSpPr/>
              <p:nvPr/>
            </p:nvSpPr>
            <p:spPr>
              <a:xfrm>
                <a:off x="5410197" y="3623729"/>
                <a:ext cx="2286000" cy="1066800"/>
              </a:xfrm>
              <a:prstGeom prst="flowChartDocumen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5198531" y="3429000"/>
                <a:ext cx="2286000" cy="1066800"/>
              </a:xfrm>
              <a:prstGeom prst="flowChartDocumen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ocument 15"/>
              <p:cNvSpPr/>
              <p:nvPr/>
            </p:nvSpPr>
            <p:spPr>
              <a:xfrm>
                <a:off x="5029200" y="3200400"/>
                <a:ext cx="2286000" cy="1066800"/>
              </a:xfrm>
              <a:prstGeom prst="flowChartDocumen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05400" y="3429000"/>
                <a:ext cx="2209800" cy="646331"/>
              </a:xfrm>
              <a:prstGeom prst="rect">
                <a:avLst/>
              </a:prstGeom>
              <a:grpFill/>
            </p:spPr>
            <p:txBody>
              <a:bodyPr wrap="square" rtlCol="0">
                <a:spAutoFit/>
              </a:bodyPr>
              <a:lstStyle/>
              <a:p>
                <a:r>
                  <a:rPr lang="en-US" dirty="0" smtClean="0"/>
                  <a:t>Other Authorities / Sources</a:t>
                </a:r>
                <a:endParaRPr lang="en-US" dirty="0"/>
              </a:p>
            </p:txBody>
          </p:sp>
        </p:grpSp>
        <p:cxnSp>
          <p:nvCxnSpPr>
            <p:cNvPr id="23" name="Straight Arrow Connector 22"/>
            <p:cNvCxnSpPr/>
            <p:nvPr/>
          </p:nvCxnSpPr>
          <p:spPr>
            <a:xfrm>
              <a:off x="5545669" y="3657600"/>
              <a:ext cx="609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Embedding vs. Linking</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5</a:t>
            </a:fld>
            <a:endParaRPr lang="en-US"/>
          </a:p>
        </p:txBody>
      </p:sp>
      <p:sp>
        <p:nvSpPr>
          <p:cNvPr id="4" name="TextBox 3"/>
          <p:cNvSpPr txBox="1"/>
          <p:nvPr/>
        </p:nvSpPr>
        <p:spPr>
          <a:xfrm>
            <a:off x="3505200" y="2514600"/>
            <a:ext cx="4669996" cy="2862322"/>
          </a:xfrm>
          <a:prstGeom prst="rect">
            <a:avLst/>
          </a:prstGeom>
          <a:noFill/>
        </p:spPr>
        <p:txBody>
          <a:bodyPr wrap="none" rtlCol="0">
            <a:spAutoFit/>
          </a:bodyPr>
          <a:lstStyle/>
          <a:p>
            <a:pPr marL="342900" indent="-342900"/>
            <a:r>
              <a:rPr lang="en-US" sz="3600" b="1" dirty="0" smtClean="0">
                <a:latin typeface="Courier New" pitchFamily="49" charset="0"/>
                <a:cs typeface="Courier New" pitchFamily="49" charset="0"/>
              </a:rPr>
              <a:t>Subject headings</a:t>
            </a:r>
          </a:p>
          <a:p>
            <a:pPr marL="342900" indent="-342900"/>
            <a:endParaRPr lang="en-US" sz="3600" b="1" dirty="0" smtClean="0">
              <a:latin typeface="Courier New" pitchFamily="49" charset="0"/>
              <a:cs typeface="Courier New" pitchFamily="49" charset="0"/>
            </a:endParaRPr>
          </a:p>
          <a:p>
            <a:pPr marL="342900" indent="-342900"/>
            <a:endParaRPr lang="en-US" sz="3600" b="1" dirty="0" smtClean="0">
              <a:latin typeface="Courier New" pitchFamily="49" charset="0"/>
              <a:cs typeface="Courier New" pitchFamily="49" charset="0"/>
            </a:endParaRPr>
          </a:p>
          <a:p>
            <a:pPr marL="342900" indent="-342900"/>
            <a:endParaRPr lang="en-US" sz="3600" dirty="0" smtClean="0">
              <a:latin typeface="Courier New" pitchFamily="49" charset="0"/>
              <a:cs typeface="Courier New" pitchFamily="49" charset="0"/>
              <a:hlinkClick r:id="rId3"/>
            </a:endParaRPr>
          </a:p>
          <a:p>
            <a:pPr algn="ctr"/>
            <a:r>
              <a:rPr lang="en-US" sz="3600" b="1" dirty="0" err="1" smtClean="0">
                <a:latin typeface="Courier New" pitchFamily="49" charset="0"/>
                <a:cs typeface="Courier New" pitchFamily="49" charset="0"/>
              </a:rPr>
              <a:t>sh</a:t>
            </a:r>
            <a:r>
              <a:rPr lang="en-US" sz="3600" b="1" dirty="0" smtClean="0">
                <a:latin typeface="Courier New" pitchFamily="49" charset="0"/>
                <a:cs typeface="Courier New" pitchFamily="49" charset="0"/>
              </a:rPr>
              <a:t> 85129426</a:t>
            </a:r>
            <a:endParaRPr lang="en-US" sz="3600" b="1" dirty="0">
              <a:latin typeface="Courier New" pitchFamily="49" charset="0"/>
              <a:cs typeface="Courier New" pitchFamily="49" charset="0"/>
            </a:endParaRPr>
          </a:p>
        </p:txBody>
      </p:sp>
      <p:sp>
        <p:nvSpPr>
          <p:cNvPr id="5" name="Down Arrow 4"/>
          <p:cNvSpPr/>
          <p:nvPr/>
        </p:nvSpPr>
        <p:spPr>
          <a:xfrm>
            <a:off x="5257800" y="3429000"/>
            <a:ext cx="1066800" cy="978408"/>
          </a:xfrm>
          <a:prstGeom prst="down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066800" y="2590800"/>
            <a:ext cx="1830950" cy="523220"/>
          </a:xfrm>
          <a:prstGeom prst="rect">
            <a:avLst/>
          </a:prstGeom>
          <a:noFill/>
        </p:spPr>
        <p:txBody>
          <a:bodyPr wrap="none" rtlCol="0">
            <a:spAutoFit/>
          </a:bodyPr>
          <a:lstStyle/>
          <a:p>
            <a:r>
              <a:rPr lang="en-US" sz="2800" dirty="0" smtClean="0">
                <a:solidFill>
                  <a:srgbClr val="FF0000"/>
                </a:solidFill>
              </a:rPr>
              <a:t>Embedding</a:t>
            </a:r>
            <a:endParaRPr lang="en-US" sz="2800" dirty="0">
              <a:solidFill>
                <a:srgbClr val="FF0000"/>
              </a:solidFill>
            </a:endParaRPr>
          </a:p>
        </p:txBody>
      </p:sp>
      <p:sp>
        <p:nvSpPr>
          <p:cNvPr id="7" name="TextBox 6"/>
          <p:cNvSpPr txBox="1"/>
          <p:nvPr/>
        </p:nvSpPr>
        <p:spPr>
          <a:xfrm>
            <a:off x="1143000" y="4724400"/>
            <a:ext cx="1208985" cy="523220"/>
          </a:xfrm>
          <a:prstGeom prst="rect">
            <a:avLst/>
          </a:prstGeom>
          <a:noFill/>
        </p:spPr>
        <p:txBody>
          <a:bodyPr wrap="none" rtlCol="0">
            <a:spAutoFit/>
          </a:bodyPr>
          <a:lstStyle/>
          <a:p>
            <a:r>
              <a:rPr lang="en-US" sz="2800" dirty="0" smtClean="0">
                <a:solidFill>
                  <a:srgbClr val="FF0000"/>
                </a:solidFill>
              </a:rPr>
              <a:t>Linking</a:t>
            </a:r>
            <a:endParaRPr lang="en-US" sz="28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152400"/>
            <a:ext cx="8477250" cy="1284287"/>
          </a:xfrm>
        </p:spPr>
        <p:txBody>
          <a:bodyPr>
            <a:normAutofit fontScale="90000"/>
          </a:bodyPr>
          <a:lstStyle/>
          <a:p>
            <a:pPr>
              <a:defRPr/>
            </a:pPr>
            <a:r>
              <a:rPr lang="en-US" dirty="0" smtClean="0"/>
              <a:t>Linking:</a:t>
            </a:r>
            <a:br>
              <a:rPr lang="en-US" dirty="0" smtClean="0"/>
            </a:br>
            <a:r>
              <a:rPr lang="en-US" dirty="0" smtClean="0"/>
              <a:t>Is Full Enumeration Required?</a:t>
            </a:r>
            <a:endParaRPr lang="en-US" dirty="0"/>
          </a:p>
        </p:txBody>
      </p:sp>
      <p:sp>
        <p:nvSpPr>
          <p:cNvPr id="12291" name="Rectangle 4"/>
          <p:cNvSpPr>
            <a:spLocks noChangeArrowheads="1"/>
          </p:cNvSpPr>
          <p:nvPr/>
        </p:nvSpPr>
        <p:spPr bwMode="auto">
          <a:xfrm>
            <a:off x="914400" y="1752600"/>
            <a:ext cx="7315201" cy="2062103"/>
          </a:xfrm>
          <a:prstGeom prst="rect">
            <a:avLst/>
          </a:prstGeom>
          <a:noFill/>
          <a:ln w="9525">
            <a:noFill/>
            <a:miter lim="800000"/>
            <a:headEnd/>
            <a:tailEnd/>
          </a:ln>
        </p:spPr>
        <p:txBody>
          <a:bodyPr wrap="square">
            <a:spAutoFit/>
          </a:bodyPr>
          <a:lstStyle/>
          <a:p>
            <a:r>
              <a:rPr lang="en-US" sz="3200" b="1" dirty="0" smtClean="0"/>
              <a:t>Synthetic</a:t>
            </a:r>
            <a:r>
              <a:rPr lang="en-US" sz="3200" b="1" dirty="0"/>
              <a:t>:</a:t>
            </a:r>
            <a:r>
              <a:rPr lang="en-US" sz="3200" b="0" dirty="0"/>
              <a:t> Only a set of core </a:t>
            </a:r>
            <a:r>
              <a:rPr lang="en-US" sz="3200" b="0" dirty="0" smtClean="0"/>
              <a:t>headings are </a:t>
            </a:r>
            <a:r>
              <a:rPr lang="en-US" sz="3200" b="0" dirty="0"/>
              <a:t>established but those terms can be combined or extended following the synthetic rules. </a:t>
            </a:r>
            <a:r>
              <a:rPr lang="en-US" sz="3200" b="0" dirty="0" smtClean="0"/>
              <a:t>(LCSH)</a:t>
            </a:r>
            <a:endParaRPr lang="en-US" sz="3200" dirty="0"/>
          </a:p>
        </p:txBody>
      </p:sp>
      <p:sp>
        <p:nvSpPr>
          <p:cNvPr id="4" name="TextBox 3"/>
          <p:cNvSpPr txBox="1"/>
          <p:nvPr/>
        </p:nvSpPr>
        <p:spPr>
          <a:xfrm>
            <a:off x="956604" y="4191000"/>
            <a:ext cx="7086600" cy="1846659"/>
          </a:xfrm>
          <a:prstGeom prst="rect">
            <a:avLst/>
          </a:prstGeom>
          <a:noFill/>
        </p:spPr>
        <p:txBody>
          <a:bodyPr wrap="square" rtlCol="0">
            <a:spAutoFit/>
          </a:bodyPr>
          <a:lstStyle/>
          <a:p>
            <a:r>
              <a:rPr lang="en-US" sz="3200" b="1" dirty="0" smtClean="0"/>
              <a:t>Enumerative:</a:t>
            </a:r>
            <a:r>
              <a:rPr lang="en-US" sz="3200" dirty="0" smtClean="0"/>
              <a:t> All subject headings are established and included in the authority file. (FAST)</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20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as MARC Fields </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7</a:t>
            </a:fld>
            <a:endParaRPr lang="en-US"/>
          </a:p>
        </p:txBody>
      </p:sp>
      <p:sp>
        <p:nvSpPr>
          <p:cNvPr id="4" name="TextBox 3"/>
          <p:cNvSpPr txBox="1"/>
          <p:nvPr/>
        </p:nvSpPr>
        <p:spPr>
          <a:xfrm>
            <a:off x="609600" y="1752600"/>
            <a:ext cx="6375463" cy="1200329"/>
          </a:xfrm>
          <a:prstGeom prst="rect">
            <a:avLst/>
          </a:prstGeom>
          <a:noFill/>
        </p:spPr>
        <p:txBody>
          <a:bodyPr wrap="none" rtlCol="0">
            <a:spAutoFit/>
          </a:bodyPr>
          <a:lstStyle/>
          <a:p>
            <a:r>
              <a:rPr lang="en-US" sz="2400" dirty="0" smtClean="0"/>
              <a:t>LCSH:</a:t>
            </a:r>
          </a:p>
          <a:p>
            <a:endParaRPr lang="en-US" sz="2400" dirty="0" smtClean="0">
              <a:solidFill>
                <a:srgbClr val="FF0000"/>
              </a:solidFill>
            </a:endParaRPr>
          </a:p>
          <a:p>
            <a:r>
              <a:rPr lang="en-US" sz="2400" dirty="0" smtClean="0"/>
              <a:t>650   </a:t>
            </a:r>
            <a:r>
              <a:rPr lang="en-US" sz="2400" dirty="0" smtClean="0">
                <a:solidFill>
                  <a:srgbClr val="0070C0"/>
                </a:solidFill>
              </a:rPr>
              <a:t>0</a:t>
            </a:r>
            <a:r>
              <a:rPr lang="en-US" sz="2400" dirty="0" smtClean="0"/>
              <a:t>  $</a:t>
            </a:r>
            <a:r>
              <a:rPr lang="en-US" sz="2400" dirty="0" err="1" smtClean="0"/>
              <a:t>aSubject</a:t>
            </a:r>
            <a:r>
              <a:rPr lang="en-US" sz="2400" dirty="0" smtClean="0"/>
              <a:t> headings $0</a:t>
            </a:r>
            <a:r>
              <a:rPr lang="en-US" sz="2400" dirty="0" smtClean="0">
                <a:solidFill>
                  <a:srgbClr val="FF0000"/>
                </a:solidFill>
              </a:rPr>
              <a:t>(DLC)</a:t>
            </a:r>
            <a:r>
              <a:rPr lang="en-US" sz="2400" dirty="0" err="1" smtClean="0">
                <a:solidFill>
                  <a:srgbClr val="FF0000"/>
                </a:solidFill>
              </a:rPr>
              <a:t>sh</a:t>
            </a:r>
            <a:r>
              <a:rPr lang="en-US" sz="2400" dirty="0" smtClean="0">
                <a:solidFill>
                  <a:srgbClr val="FF0000"/>
                </a:solidFill>
              </a:rPr>
              <a:t> 85129426</a:t>
            </a:r>
            <a:endParaRPr lang="en-US" sz="2400" dirty="0">
              <a:solidFill>
                <a:srgbClr val="FF0000"/>
              </a:solidFill>
            </a:endParaRPr>
          </a:p>
        </p:txBody>
      </p:sp>
      <p:grpSp>
        <p:nvGrpSpPr>
          <p:cNvPr id="30" name="Group 29"/>
          <p:cNvGrpSpPr/>
          <p:nvPr/>
        </p:nvGrpSpPr>
        <p:grpSpPr>
          <a:xfrm>
            <a:off x="1066800" y="2895600"/>
            <a:ext cx="5410200" cy="918865"/>
            <a:chOff x="1066800" y="2895600"/>
            <a:chExt cx="5410200" cy="918865"/>
          </a:xfrm>
        </p:grpSpPr>
        <p:cxnSp>
          <p:nvCxnSpPr>
            <p:cNvPr id="22" name="Straight Arrow Connector 21"/>
            <p:cNvCxnSpPr/>
            <p:nvPr/>
          </p:nvCxnSpPr>
          <p:spPr>
            <a:xfrm flipV="1">
              <a:off x="5257800" y="2895600"/>
              <a:ext cx="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6800" y="3276600"/>
              <a:ext cx="1371600" cy="461665"/>
            </a:xfrm>
            <a:prstGeom prst="rect">
              <a:avLst/>
            </a:prstGeom>
            <a:noFill/>
          </p:spPr>
          <p:txBody>
            <a:bodyPr wrap="square" rtlCol="0">
              <a:spAutoFit/>
            </a:bodyPr>
            <a:lstStyle/>
            <a:p>
              <a:r>
                <a:rPr lang="en-US" sz="2400" dirty="0" smtClean="0">
                  <a:solidFill>
                    <a:srgbClr val="0070C0"/>
                  </a:solidFill>
                </a:rPr>
                <a:t>Source</a:t>
              </a:r>
              <a:endParaRPr lang="en-US" sz="2400" dirty="0">
                <a:solidFill>
                  <a:srgbClr val="0070C0"/>
                </a:solidFill>
              </a:endParaRPr>
            </a:p>
          </p:txBody>
        </p:sp>
        <p:sp>
          <p:nvSpPr>
            <p:cNvPr id="24" name="TextBox 23"/>
            <p:cNvSpPr txBox="1"/>
            <p:nvPr/>
          </p:nvSpPr>
          <p:spPr>
            <a:xfrm>
              <a:off x="5105400" y="3352800"/>
              <a:ext cx="1371600" cy="461665"/>
            </a:xfrm>
            <a:prstGeom prst="rect">
              <a:avLst/>
            </a:prstGeom>
            <a:noFill/>
          </p:spPr>
          <p:txBody>
            <a:bodyPr wrap="square" rtlCol="0">
              <a:spAutoFit/>
            </a:bodyPr>
            <a:lstStyle/>
            <a:p>
              <a:r>
                <a:rPr lang="en-US" sz="2400" dirty="0" smtClean="0">
                  <a:solidFill>
                    <a:srgbClr val="FF0000"/>
                  </a:solidFill>
                </a:rPr>
                <a:t>ID</a:t>
              </a:r>
              <a:endParaRPr lang="en-US" sz="2400" dirty="0">
                <a:solidFill>
                  <a:srgbClr val="FF0000"/>
                </a:solidFill>
              </a:endParaRPr>
            </a:p>
          </p:txBody>
        </p:sp>
        <p:cxnSp>
          <p:nvCxnSpPr>
            <p:cNvPr id="25" name="Straight Arrow Connector 24"/>
            <p:cNvCxnSpPr/>
            <p:nvPr/>
          </p:nvCxnSpPr>
          <p:spPr>
            <a:xfrm flipV="1">
              <a:off x="1447800" y="2895600"/>
              <a:ext cx="0" cy="3810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609600" y="3962400"/>
            <a:ext cx="7413120" cy="1985665"/>
            <a:chOff x="609600" y="3962400"/>
            <a:chExt cx="7413120" cy="1985665"/>
          </a:xfrm>
        </p:grpSpPr>
        <p:sp>
          <p:nvSpPr>
            <p:cNvPr id="5" name="TextBox 4"/>
            <p:cNvSpPr txBox="1"/>
            <p:nvPr/>
          </p:nvSpPr>
          <p:spPr>
            <a:xfrm>
              <a:off x="609600" y="3962400"/>
              <a:ext cx="7413120" cy="1200329"/>
            </a:xfrm>
            <a:prstGeom prst="rect">
              <a:avLst/>
            </a:prstGeom>
            <a:noFill/>
          </p:spPr>
          <p:txBody>
            <a:bodyPr wrap="none" rtlCol="0">
              <a:spAutoFit/>
            </a:bodyPr>
            <a:lstStyle/>
            <a:p>
              <a:r>
                <a:rPr lang="en-US" sz="2400" dirty="0" smtClean="0"/>
                <a:t>FAST:</a:t>
              </a:r>
            </a:p>
            <a:p>
              <a:endParaRPr lang="en-US" sz="2400" dirty="0" smtClean="0">
                <a:solidFill>
                  <a:srgbClr val="FF0000"/>
                </a:solidFill>
              </a:endParaRPr>
            </a:p>
            <a:p>
              <a:r>
                <a:rPr lang="en-US" sz="2400" dirty="0" smtClean="0"/>
                <a:t>650   </a:t>
              </a:r>
              <a:r>
                <a:rPr lang="en-US" sz="2400" dirty="0" smtClean="0">
                  <a:solidFill>
                    <a:srgbClr val="0070C0"/>
                  </a:solidFill>
                </a:rPr>
                <a:t>7</a:t>
              </a:r>
              <a:r>
                <a:rPr lang="en-US" sz="2400" dirty="0" smtClean="0"/>
                <a:t>  $</a:t>
              </a:r>
              <a:r>
                <a:rPr lang="en-US" sz="2400" dirty="0" err="1" smtClean="0"/>
                <a:t>aSubject</a:t>
              </a:r>
              <a:r>
                <a:rPr lang="en-US" sz="2400" dirty="0" smtClean="0"/>
                <a:t> headings $2</a:t>
              </a:r>
              <a:r>
                <a:rPr lang="en-US" sz="2400" dirty="0" smtClean="0">
                  <a:solidFill>
                    <a:srgbClr val="0070C0"/>
                  </a:solidFill>
                </a:rPr>
                <a:t>fast</a:t>
              </a:r>
              <a:r>
                <a:rPr lang="en-US" sz="2400" dirty="0" smtClean="0"/>
                <a:t> $0</a:t>
              </a:r>
              <a:r>
                <a:rPr lang="en-US" sz="2400" dirty="0" smtClean="0">
                  <a:solidFill>
                    <a:srgbClr val="FF0000"/>
                  </a:solidFill>
                </a:rPr>
                <a:t>(</a:t>
              </a:r>
              <a:r>
                <a:rPr lang="en-US" sz="2400" dirty="0" err="1" smtClean="0">
                  <a:solidFill>
                    <a:srgbClr val="FF0000"/>
                  </a:solidFill>
                </a:rPr>
                <a:t>OCoLC</a:t>
              </a:r>
              <a:r>
                <a:rPr lang="en-US" sz="2400" dirty="0" smtClean="0">
                  <a:solidFill>
                    <a:srgbClr val="FF0000"/>
                  </a:solidFill>
                </a:rPr>
                <a:t>) fst01136458</a:t>
              </a:r>
              <a:endParaRPr lang="en-US" sz="2400" dirty="0">
                <a:solidFill>
                  <a:srgbClr val="FF0000"/>
                </a:solidFill>
              </a:endParaRPr>
            </a:p>
          </p:txBody>
        </p:sp>
        <p:grpSp>
          <p:nvGrpSpPr>
            <p:cNvPr id="33" name="Group 32"/>
            <p:cNvGrpSpPr/>
            <p:nvPr/>
          </p:nvGrpSpPr>
          <p:grpSpPr>
            <a:xfrm>
              <a:off x="990600" y="5105400"/>
              <a:ext cx="6705600" cy="842665"/>
              <a:chOff x="990600" y="5105400"/>
              <a:chExt cx="6705600" cy="842665"/>
            </a:xfrm>
          </p:grpSpPr>
          <p:cxnSp>
            <p:nvCxnSpPr>
              <p:cNvPr id="26" name="Straight Arrow Connector 25"/>
              <p:cNvCxnSpPr/>
              <p:nvPr/>
            </p:nvCxnSpPr>
            <p:spPr>
              <a:xfrm flipV="1">
                <a:off x="6477000" y="5105400"/>
                <a:ext cx="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90600" y="5486400"/>
                <a:ext cx="1371600" cy="461665"/>
              </a:xfrm>
              <a:prstGeom prst="rect">
                <a:avLst/>
              </a:prstGeom>
              <a:noFill/>
            </p:spPr>
            <p:txBody>
              <a:bodyPr wrap="square" rtlCol="0">
                <a:spAutoFit/>
              </a:bodyPr>
              <a:lstStyle/>
              <a:p>
                <a:r>
                  <a:rPr lang="en-US" sz="2400" dirty="0" smtClean="0">
                    <a:solidFill>
                      <a:srgbClr val="0070C0"/>
                    </a:solidFill>
                  </a:rPr>
                  <a:t>Source</a:t>
                </a:r>
                <a:endParaRPr lang="en-US" sz="2400" dirty="0">
                  <a:solidFill>
                    <a:srgbClr val="0070C0"/>
                  </a:solidFill>
                </a:endParaRPr>
              </a:p>
            </p:txBody>
          </p:sp>
          <p:sp>
            <p:nvSpPr>
              <p:cNvPr id="28" name="TextBox 27"/>
              <p:cNvSpPr txBox="1"/>
              <p:nvPr/>
            </p:nvSpPr>
            <p:spPr>
              <a:xfrm>
                <a:off x="6324600" y="5486400"/>
                <a:ext cx="1371600" cy="461665"/>
              </a:xfrm>
              <a:prstGeom prst="rect">
                <a:avLst/>
              </a:prstGeom>
              <a:noFill/>
            </p:spPr>
            <p:txBody>
              <a:bodyPr wrap="square" rtlCol="0">
                <a:spAutoFit/>
              </a:bodyPr>
              <a:lstStyle/>
              <a:p>
                <a:r>
                  <a:rPr lang="en-US" sz="2400" dirty="0" smtClean="0">
                    <a:solidFill>
                      <a:srgbClr val="FF0000"/>
                    </a:solidFill>
                  </a:rPr>
                  <a:t>ID</a:t>
                </a:r>
                <a:endParaRPr lang="en-US" sz="2400" dirty="0">
                  <a:solidFill>
                    <a:srgbClr val="FF0000"/>
                  </a:solidFill>
                </a:endParaRPr>
              </a:p>
            </p:txBody>
          </p:sp>
          <p:cxnSp>
            <p:nvCxnSpPr>
              <p:cNvPr id="29" name="Straight Arrow Connector 28"/>
              <p:cNvCxnSpPr/>
              <p:nvPr/>
            </p:nvCxnSpPr>
            <p:spPr>
              <a:xfrm flipV="1">
                <a:off x="1447800" y="5105400"/>
                <a:ext cx="0" cy="3810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057400" y="5105400"/>
                <a:ext cx="2362200" cy="685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A Simplified Example</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8</a:t>
            </a:fld>
            <a:endParaRPr lang="en-US"/>
          </a:p>
        </p:txBody>
      </p:sp>
      <p:sp>
        <p:nvSpPr>
          <p:cNvPr id="4" name="TextBox 3"/>
          <p:cNvSpPr txBox="1"/>
          <p:nvPr/>
        </p:nvSpPr>
        <p:spPr>
          <a:xfrm>
            <a:off x="457201" y="1752600"/>
            <a:ext cx="8153400" cy="3139321"/>
          </a:xfrm>
          <a:prstGeom prst="rect">
            <a:avLst/>
          </a:prstGeom>
          <a:noFill/>
        </p:spPr>
        <p:txBody>
          <a:bodyPr wrap="square" rtlCol="0">
            <a:spAutoFit/>
          </a:bodyPr>
          <a:lstStyle/>
          <a:p>
            <a:r>
              <a:rPr lang="en-US" dirty="0" smtClean="0">
                <a:latin typeface="Courier New" pitchFamily="49" charset="0"/>
                <a:cs typeface="Courier New" pitchFamily="49" charset="0"/>
              </a:rPr>
              <a:t>010    2010015675</a:t>
            </a:r>
          </a:p>
          <a:p>
            <a:r>
              <a:rPr lang="en-US" dirty="0" smtClean="0">
                <a:latin typeface="Courier New" pitchFamily="49" charset="0"/>
                <a:cs typeface="Courier New" pitchFamily="49" charset="0"/>
              </a:rPr>
              <a:t>050 00 Z695.Z8 $b F373 2010</a:t>
            </a:r>
          </a:p>
          <a:p>
            <a:r>
              <a:rPr lang="en-US" dirty="0" smtClean="0">
                <a:latin typeface="Courier New" pitchFamily="49" charset="0"/>
                <a:cs typeface="Courier New" pitchFamily="49" charset="0"/>
              </a:rPr>
              <a:t>100 1  Chan, Lois Mai.</a:t>
            </a:r>
          </a:p>
          <a:p>
            <a:pPr>
              <a:tabLst>
                <a:tab pos="974725" algn="l"/>
              </a:tabLst>
            </a:pPr>
            <a:r>
              <a:rPr lang="en-US" dirty="0" smtClean="0">
                <a:latin typeface="Courier New" pitchFamily="49" charset="0"/>
                <a:cs typeface="Courier New" pitchFamily="49" charset="0"/>
              </a:rPr>
              <a:t>245 10 FAST : $b Faceted Application of Subject 		Terminology : principles and applications / $c Lois 	Mai Chan and Edward T. O'Neill.</a:t>
            </a:r>
          </a:p>
          <a:p>
            <a:r>
              <a:rPr lang="en-US" dirty="0" smtClean="0">
                <a:latin typeface="Courier New" pitchFamily="49" charset="0"/>
                <a:cs typeface="Courier New" pitchFamily="49" charset="0"/>
              </a:rPr>
              <a:t>260    Santa Barbara, Calif. : $b Libraries Unlimited, </a:t>
            </a:r>
          </a:p>
          <a:p>
            <a:r>
              <a:rPr lang="en-US" dirty="0" smtClean="0">
                <a:latin typeface="Courier New" pitchFamily="49" charset="0"/>
                <a:cs typeface="Courier New" pitchFamily="49" charset="0"/>
              </a:rPr>
              <a:t>	$c c2010.</a:t>
            </a:r>
          </a:p>
          <a:p>
            <a:r>
              <a:rPr lang="en-US" dirty="0" smtClean="0">
                <a:latin typeface="Courier New" pitchFamily="49" charset="0"/>
                <a:cs typeface="Courier New" pitchFamily="49" charset="0"/>
              </a:rPr>
              <a:t>300    xvii, 354 p. : $b ill. ; $c 26 cm.</a:t>
            </a:r>
          </a:p>
          <a:p>
            <a:r>
              <a:rPr lang="en-US" b="1" dirty="0" smtClean="0">
                <a:latin typeface="Courier New" pitchFamily="49" charset="0"/>
                <a:cs typeface="Courier New" pitchFamily="49" charset="0"/>
              </a:rPr>
              <a:t>650  0</a:t>
            </a:r>
            <a:endParaRPr lang="en-US" b="1" dirty="0" smtClean="0">
              <a:solidFill>
                <a:srgbClr val="FF0000"/>
              </a:solidFill>
              <a:latin typeface="Courier New" pitchFamily="49" charset="0"/>
              <a:cs typeface="Courier New" pitchFamily="49" charset="0"/>
            </a:endParaRPr>
          </a:p>
          <a:p>
            <a:r>
              <a:rPr lang="en-US" dirty="0" smtClean="0">
                <a:latin typeface="Courier New" pitchFamily="49" charset="0"/>
                <a:cs typeface="Courier New" pitchFamily="49" charset="0"/>
              </a:rPr>
              <a:t>700 1  O'Neill, Edward T.</a:t>
            </a:r>
            <a:endParaRPr lang="en-US" dirty="0">
              <a:latin typeface="Courier New" pitchFamily="49" charset="0"/>
              <a:cs typeface="Courier New" pitchFamily="49" charset="0"/>
            </a:endParaRPr>
          </a:p>
        </p:txBody>
      </p:sp>
      <p:sp>
        <p:nvSpPr>
          <p:cNvPr id="5" name="TextBox 4"/>
          <p:cNvSpPr txBox="1"/>
          <p:nvPr/>
        </p:nvSpPr>
        <p:spPr>
          <a:xfrm>
            <a:off x="1413932" y="4241802"/>
            <a:ext cx="2666114" cy="369332"/>
          </a:xfrm>
          <a:prstGeom prst="rect">
            <a:avLst/>
          </a:prstGeom>
          <a:noFill/>
        </p:spPr>
        <p:txBody>
          <a:bodyPr wrap="none" rtlCol="0">
            <a:spAutoFit/>
          </a:bodyPr>
          <a:lstStyle/>
          <a:p>
            <a:r>
              <a:rPr lang="en-US" b="1" dirty="0" smtClean="0">
                <a:solidFill>
                  <a:srgbClr val="FF0000"/>
                </a:solidFill>
                <a:latin typeface="Courier New" pitchFamily="49" charset="0"/>
                <a:cs typeface="Courier New" pitchFamily="49" charset="0"/>
              </a:rPr>
              <a:t>$0(DLC)</a:t>
            </a:r>
            <a:r>
              <a:rPr lang="en-US" b="1" dirty="0" err="1" smtClean="0">
                <a:solidFill>
                  <a:srgbClr val="FF0000"/>
                </a:solidFill>
                <a:latin typeface="Courier New" pitchFamily="49" charset="0"/>
                <a:cs typeface="Courier New" pitchFamily="49" charset="0"/>
              </a:rPr>
              <a:t>sh</a:t>
            </a:r>
            <a:r>
              <a:rPr lang="en-US" b="1" dirty="0" smtClean="0">
                <a:solidFill>
                  <a:srgbClr val="FF0000"/>
                </a:solidFill>
                <a:latin typeface="Courier New" pitchFamily="49" charset="0"/>
                <a:cs typeface="Courier New" pitchFamily="49" charset="0"/>
              </a:rPr>
              <a:t> 85129426</a:t>
            </a:r>
            <a:endParaRPr lang="en-US" b="1" dirty="0">
              <a:solidFill>
                <a:srgbClr val="FF0000"/>
              </a:solidFill>
              <a:latin typeface="Courier New" pitchFamily="49" charset="0"/>
              <a:cs typeface="Courier New" pitchFamily="49" charset="0"/>
            </a:endParaRPr>
          </a:p>
        </p:txBody>
      </p:sp>
      <p:sp>
        <p:nvSpPr>
          <p:cNvPr id="6" name="TextBox 5"/>
          <p:cNvSpPr txBox="1"/>
          <p:nvPr/>
        </p:nvSpPr>
        <p:spPr>
          <a:xfrm>
            <a:off x="1425524" y="4210928"/>
            <a:ext cx="2390398" cy="369332"/>
          </a:xfrm>
          <a:prstGeom prst="rect">
            <a:avLst/>
          </a:prstGeom>
          <a:noFill/>
        </p:spPr>
        <p:txBody>
          <a:bodyPr wrap="none" rtlCol="0">
            <a:spAutoFit/>
          </a:bodyPr>
          <a:lstStyle/>
          <a:p>
            <a:r>
              <a:rPr lang="en-US" b="1" dirty="0" smtClean="0">
                <a:latin typeface="Courier New" pitchFamily="49" charset="0"/>
                <a:cs typeface="Courier New" pitchFamily="49" charset="0"/>
              </a:rPr>
              <a:t>Subject headings</a:t>
            </a:r>
            <a:endParaRPr lang="en-US" dirty="0"/>
          </a:p>
        </p:txBody>
      </p:sp>
      <p:sp>
        <p:nvSpPr>
          <p:cNvPr id="7" name="TextBox 6"/>
          <p:cNvSpPr txBox="1"/>
          <p:nvPr/>
        </p:nvSpPr>
        <p:spPr>
          <a:xfrm>
            <a:off x="1425524" y="4219136"/>
            <a:ext cx="5257800" cy="369332"/>
          </a:xfrm>
          <a:prstGeom prst="rect">
            <a:avLst/>
          </a:prstGeom>
          <a:noFill/>
        </p:spPr>
        <p:txBody>
          <a:bodyPr wrap="square" rtlCol="0">
            <a:spAutoFit/>
          </a:bodyPr>
          <a:lstStyle/>
          <a:p>
            <a:r>
              <a:rPr lang="en-US" b="1" dirty="0" smtClean="0">
                <a:latin typeface="Courier New" pitchFamily="49" charset="0"/>
                <a:cs typeface="Courier New" pitchFamily="49" charset="0"/>
              </a:rPr>
              <a:t>Subject headings </a:t>
            </a:r>
            <a:r>
              <a:rPr lang="en-US" b="1" dirty="0" smtClean="0">
                <a:solidFill>
                  <a:srgbClr val="FF0000"/>
                </a:solidFill>
                <a:latin typeface="Courier New" pitchFamily="49" charset="0"/>
                <a:cs typeface="Courier New" pitchFamily="49" charset="0"/>
              </a:rPr>
              <a:t>$0(DLC)</a:t>
            </a:r>
            <a:r>
              <a:rPr lang="en-US" b="1" dirty="0" err="1" smtClean="0">
                <a:solidFill>
                  <a:srgbClr val="FF0000"/>
                </a:solidFill>
                <a:latin typeface="Courier New" pitchFamily="49" charset="0"/>
                <a:cs typeface="Courier New" pitchFamily="49" charset="0"/>
              </a:rPr>
              <a:t>sh</a:t>
            </a:r>
            <a:r>
              <a:rPr lang="en-US" b="1" dirty="0" smtClean="0">
                <a:solidFill>
                  <a:srgbClr val="FF0000"/>
                </a:solidFill>
                <a:latin typeface="Courier New" pitchFamily="49" charset="0"/>
                <a:cs typeface="Courier New" pitchFamily="49" charset="0"/>
              </a:rPr>
              <a:t> 85129426</a:t>
            </a:r>
            <a:endParaRPr lang="en-US" b="1" dirty="0">
              <a:latin typeface="Courier New" pitchFamily="49" charset="0"/>
              <a:cs typeface="Courier New" pitchFamily="49"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Linked LCSH Authority Record</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9</a:t>
            </a:fld>
            <a:endParaRPr lang="en-US"/>
          </a:p>
        </p:txBody>
      </p:sp>
      <p:sp>
        <p:nvSpPr>
          <p:cNvPr id="4" name="TextBox 3"/>
          <p:cNvSpPr txBox="1"/>
          <p:nvPr/>
        </p:nvSpPr>
        <p:spPr>
          <a:xfrm>
            <a:off x="2057400" y="2895600"/>
            <a:ext cx="184731" cy="369332"/>
          </a:xfrm>
          <a:prstGeom prst="rect">
            <a:avLst/>
          </a:prstGeom>
          <a:noFill/>
        </p:spPr>
        <p:txBody>
          <a:bodyPr wrap="none" rtlCol="0">
            <a:spAutoFit/>
          </a:bodyPr>
          <a:lstStyle/>
          <a:p>
            <a:endParaRPr lang="en-US" dirty="0"/>
          </a:p>
        </p:txBody>
      </p:sp>
      <p:sp>
        <p:nvSpPr>
          <p:cNvPr id="6" name="TextBox 5"/>
          <p:cNvSpPr txBox="1"/>
          <p:nvPr/>
        </p:nvSpPr>
        <p:spPr>
          <a:xfrm>
            <a:off x="609600" y="1752600"/>
            <a:ext cx="7666138" cy="3477875"/>
          </a:xfrm>
          <a:prstGeom prst="rect">
            <a:avLst/>
          </a:prstGeom>
          <a:noFill/>
        </p:spPr>
        <p:txBody>
          <a:bodyPr wrap="none" rtlCol="0">
            <a:spAutoFit/>
          </a:bodyPr>
          <a:lstStyle/>
          <a:p>
            <a:r>
              <a:rPr lang="en-US" sz="2000" dirty="0" smtClean="0"/>
              <a:t>001  	oca08527515</a:t>
            </a:r>
          </a:p>
          <a:p>
            <a:r>
              <a:rPr lang="en-US" sz="2000" dirty="0" smtClean="0"/>
              <a:t>003  	</a:t>
            </a:r>
            <a:r>
              <a:rPr lang="en-US" sz="2000" dirty="0" err="1" smtClean="0"/>
              <a:t>OCoLC</a:t>
            </a:r>
            <a:endParaRPr lang="en-US" sz="2000" dirty="0" smtClean="0"/>
          </a:p>
          <a:p>
            <a:r>
              <a:rPr lang="en-US" sz="2000" dirty="0" smtClean="0"/>
              <a:t>005  	20131002170324.0</a:t>
            </a:r>
          </a:p>
          <a:p>
            <a:r>
              <a:rPr lang="en-US" sz="2000" dirty="0" smtClean="0"/>
              <a:t>008  	100609|| </a:t>
            </a:r>
            <a:r>
              <a:rPr lang="en-US" sz="2000" dirty="0" err="1" smtClean="0"/>
              <a:t>anannbabn</a:t>
            </a:r>
            <a:r>
              <a:rPr lang="en-US" sz="2000" dirty="0" smtClean="0"/>
              <a:t>          |a </a:t>
            </a:r>
            <a:r>
              <a:rPr lang="en-US" sz="2000" dirty="0" err="1" smtClean="0"/>
              <a:t>ana</a:t>
            </a:r>
            <a:endParaRPr lang="en-US" sz="2000" dirty="0" smtClean="0"/>
          </a:p>
          <a:p>
            <a:r>
              <a:rPr lang="en-US" sz="2000" dirty="0" smtClean="0"/>
              <a:t>010  	$a</a:t>
            </a:r>
            <a:r>
              <a:rPr lang="en-US" sz="2000" b="1" dirty="0" smtClean="0"/>
              <a:t>sh2010008399</a:t>
            </a:r>
          </a:p>
          <a:p>
            <a:r>
              <a:rPr lang="en-US" sz="2000" dirty="0" smtClean="0"/>
              <a:t>040  	$</a:t>
            </a:r>
            <a:r>
              <a:rPr lang="en-US" sz="2000" dirty="0" err="1" smtClean="0"/>
              <a:t>aDLC$beng$cDLC</a:t>
            </a:r>
            <a:endParaRPr lang="en-US" sz="2000" dirty="0" smtClean="0"/>
          </a:p>
          <a:p>
            <a:r>
              <a:rPr lang="en-US" sz="2000" dirty="0" smtClean="0"/>
              <a:t>053   0	$aZ695.Z8.F37</a:t>
            </a:r>
          </a:p>
          <a:p>
            <a:r>
              <a:rPr lang="en-US" sz="2000" dirty="0" smtClean="0"/>
              <a:t>150  	$</a:t>
            </a:r>
            <a:r>
              <a:rPr lang="en-US" sz="2000" dirty="0" err="1" smtClean="0"/>
              <a:t>a</a:t>
            </a:r>
            <a:r>
              <a:rPr lang="en-US" sz="2000" b="1" dirty="0" err="1" smtClean="0"/>
              <a:t>FAST</a:t>
            </a:r>
            <a:r>
              <a:rPr lang="en-US" sz="2000" b="1" dirty="0" smtClean="0"/>
              <a:t> subject headings</a:t>
            </a:r>
          </a:p>
          <a:p>
            <a:r>
              <a:rPr lang="en-US" sz="2000" dirty="0" smtClean="0"/>
              <a:t>450  	$</a:t>
            </a:r>
            <a:r>
              <a:rPr lang="en-US" sz="2000" dirty="0" err="1" smtClean="0"/>
              <a:t>aFaceted</a:t>
            </a:r>
            <a:r>
              <a:rPr lang="en-US" sz="2000" dirty="0" smtClean="0"/>
              <a:t> Application of Subject Terminology subject headings</a:t>
            </a:r>
          </a:p>
          <a:p>
            <a:r>
              <a:rPr lang="en-US" sz="2000" dirty="0" smtClean="0"/>
              <a:t>550  	$</a:t>
            </a:r>
            <a:r>
              <a:rPr lang="en-US" sz="2000" dirty="0" err="1" smtClean="0"/>
              <a:t>aSubject</a:t>
            </a:r>
            <a:r>
              <a:rPr lang="en-US" sz="2000" dirty="0" smtClean="0"/>
              <a:t> </a:t>
            </a:r>
            <a:r>
              <a:rPr lang="en-US" sz="2000" dirty="0" err="1" smtClean="0"/>
              <a:t>headings$wg</a:t>
            </a:r>
            <a:endParaRPr lang="en-US" sz="2000" dirty="0" smtClean="0"/>
          </a:p>
          <a:p>
            <a:r>
              <a:rPr lang="en-US" sz="2000" dirty="0" smtClean="0"/>
              <a:t>670  	$</a:t>
            </a:r>
            <a:r>
              <a:rPr lang="en-US" sz="2000" dirty="0" err="1" smtClean="0"/>
              <a:t>aWork</a:t>
            </a:r>
            <a:r>
              <a:rPr lang="en-US" sz="2000" dirty="0" smtClean="0"/>
              <a:t> cat.: 2010015675 .... </a:t>
            </a:r>
            <a:endParaRPr lang="en-US" sz="20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CLC-Research-Template">
  <a:themeElements>
    <a:clrScheme name="Hyperlink">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00000"/>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OCLC-Research-Template</Template>
  <TotalTime>1060</TotalTime>
  <Words>1821</Words>
  <Application>Microsoft Macintosh PowerPoint</Application>
  <PresentationFormat>On-screen Show (4:3)</PresentationFormat>
  <Paragraphs>265</Paragraphs>
  <Slides>31</Slides>
  <Notes>18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OCLC-Research-Template</vt:lpstr>
      <vt:lpstr>  Maximizing the Usage of Value Vocabularies in the Linked Data Ecosystem: </vt:lpstr>
      <vt:lpstr>Old Environment</vt:lpstr>
      <vt:lpstr>FAST</vt:lpstr>
      <vt:lpstr>Links: to &amp; from</vt:lpstr>
      <vt:lpstr>Embedding vs. Linking</vt:lpstr>
      <vt:lpstr>Linking: Is Full Enumeration Required?</vt:lpstr>
      <vt:lpstr>Linking as MARC Fields </vt:lpstr>
      <vt:lpstr>Linking; A Simplified Example</vt:lpstr>
      <vt:lpstr>Linked LCSH Authority Record</vt:lpstr>
      <vt:lpstr>LCSH Linking; 3 cases</vt:lpstr>
      <vt:lpstr>Options for Simple Links</vt:lpstr>
      <vt:lpstr>5.8% of LCSH Headings are Established    24.8M are Unestablished</vt:lpstr>
      <vt:lpstr>LCSH Headings are Growing Rapidly</vt:lpstr>
      <vt:lpstr>Impact of Faceting </vt:lpstr>
      <vt:lpstr>Result of Faceting </vt:lpstr>
      <vt:lpstr>Maximizing the Usage of Value Vocabularies in the Linked Data Ecosystem:</vt:lpstr>
      <vt:lpstr>Introduction</vt:lpstr>
      <vt:lpstr>FAST URIs in MARC Bibliographic Records</vt:lpstr>
      <vt:lpstr>PowerPoint Presentation</vt:lpstr>
      <vt:lpstr>Canonical URIs</vt:lpstr>
      <vt:lpstr>PowerPoint Presentation</vt:lpstr>
      <vt:lpstr>??? foaf:focus ???</vt:lpstr>
      <vt:lpstr>Linking a skos:Concept to another skos:Concept</vt:lpstr>
      <vt:lpstr>PowerPoint Presentation</vt:lpstr>
      <vt:lpstr>Linking skos:Concept to Real-World Things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Maximizing the Usage of Value Vocabularies in the Linked Data Ecosystem: inked Data Ecosystem</dc:title>
  <dc:creator>Ed</dc:creator>
  <cp:lastModifiedBy>ZENG, MARCIA</cp:lastModifiedBy>
  <cp:revision>101</cp:revision>
  <dcterms:created xsi:type="dcterms:W3CDTF">2013-10-01T14:48:34Z</dcterms:created>
  <dcterms:modified xsi:type="dcterms:W3CDTF">2013-11-10T19:54:09Z</dcterms:modified>
</cp:coreProperties>
</file>